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1" r:id="rId3"/>
    <p:sldId id="274" r:id="rId4"/>
    <p:sldId id="272" r:id="rId5"/>
    <p:sldId id="258" r:id="rId6"/>
    <p:sldId id="275" r:id="rId7"/>
    <p:sldId id="273" r:id="rId8"/>
    <p:sldId id="268" r:id="rId9"/>
    <p:sldId id="276" r:id="rId10"/>
    <p:sldId id="278" r:id="rId11"/>
    <p:sldId id="277" r:id="rId12"/>
    <p:sldId id="279" r:id="rId13"/>
    <p:sldId id="280" r:id="rId14"/>
    <p:sldId id="282" r:id="rId15"/>
    <p:sldId id="283" r:id="rId16"/>
    <p:sldId id="284" r:id="rId17"/>
    <p:sldId id="28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3683"/>
    <a:srgbClr val="003D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571" autoAdjust="0"/>
    <p:restoredTop sz="94660"/>
  </p:normalViewPr>
  <p:slideViewPr>
    <p:cSldViewPr snapToGrid="0">
      <p:cViewPr varScale="1">
        <p:scale>
          <a:sx n="82" d="100"/>
          <a:sy n="82" d="100"/>
        </p:scale>
        <p:origin x="89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E537B-A679-784B-8120-65ABAC6115A9}" type="datetimeFigureOut">
              <a:rPr lang="en-US" smtClean="0"/>
              <a:t>5/22/2024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57E0C8-BFC0-8E42-8F18-E5E678C795CA}" type="slidenum">
              <a:rPr lang="en-US" smtClean="0"/>
              <a:t>‹#›</a:t>
            </a:fld>
            <a:endParaRPr lang="en-US" dirty="0"/>
          </a:p>
        </p:txBody>
      </p:sp>
    </p:spTree>
    <p:extLst>
      <p:ext uri="{BB962C8B-B14F-4D97-AF65-F5344CB8AC3E}">
        <p14:creationId xmlns:p14="http://schemas.microsoft.com/office/powerpoint/2010/main" val="76914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57E0C8-BFC0-8E42-8F18-E5E678C795CA}" type="slidenum">
              <a:rPr lang="en-US" smtClean="0"/>
              <a:t>1</a:t>
            </a:fld>
            <a:endParaRPr lang="en-US" dirty="0"/>
          </a:p>
        </p:txBody>
      </p:sp>
    </p:spTree>
    <p:extLst>
      <p:ext uri="{BB962C8B-B14F-4D97-AF65-F5344CB8AC3E}">
        <p14:creationId xmlns:p14="http://schemas.microsoft.com/office/powerpoint/2010/main" val="9291489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793875"/>
            <a:ext cx="5629275" cy="2387600"/>
          </a:xfrm>
          <a:prstGeom prst="rect">
            <a:avLst/>
          </a:prstGeom>
        </p:spPr>
        <p:txBody>
          <a:bodyPr anchor="b"/>
          <a:lstStyle>
            <a:lvl1pPr algn="l">
              <a:defRPr sz="6000" b="1">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685800" y="4273550"/>
            <a:ext cx="6858000" cy="1655762"/>
          </a:xfrm>
        </p:spPr>
        <p:txBody>
          <a:bodyPr/>
          <a:lstStyle>
            <a:lvl1pPr marL="0" indent="0" algn="l">
              <a:buNone/>
              <a:defRPr sz="2400">
                <a:solidFill>
                  <a:srgbClr val="90368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569468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314825"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2221872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288977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314825" cy="1325563"/>
          </a:xfrm>
          <a:prstGeom prst="rect">
            <a:avLst/>
          </a:prstGeom>
        </p:spPr>
        <p:txBody>
          <a:bodyPr/>
          <a:lstStyle>
            <a:lvl1pPr>
              <a:defRPr b="1">
                <a:solidFill>
                  <a:schemeClr val="accent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3722468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896799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314825"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3680960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2117405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314825"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367418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382046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1793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22/05/2024</a:t>
            </a:fld>
            <a:endParaRPr lang="en-GB"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2055445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45720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824177" y="365126"/>
            <a:ext cx="989389" cy="1137138"/>
          </a:xfrm>
          <a:prstGeom prst="rect">
            <a:avLst/>
          </a:prstGeom>
        </p:spPr>
      </p:pic>
      <p:sp>
        <p:nvSpPr>
          <p:cNvPr id="7" name="Title Placeholder 6"/>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15814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uk.westlaw.com/Document/I9FCB0C40E42811DA8FC2A0F0355337E9/View/FullText.html?originationContext=document&amp;transitionType=DocumentItem&amp;ppcid=d4b3349e3be14067b1789c0689725c2f&amp;contextData=(sc.Searc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86121"/>
            <a:ext cx="5629275" cy="3115310"/>
          </a:xfrm>
        </p:spPr>
        <p:txBody>
          <a:bodyPr>
            <a:noAutofit/>
          </a:bodyPr>
          <a:lstStyle/>
          <a:p>
            <a:br>
              <a:rPr lang="en-US" sz="3600" dirty="0"/>
            </a:br>
            <a:br>
              <a:rPr lang="en-US" sz="3600" dirty="0"/>
            </a:br>
            <a:br>
              <a:rPr lang="en-US" sz="3600" dirty="0"/>
            </a:br>
            <a:br>
              <a:rPr lang="en-US" sz="3600" dirty="0"/>
            </a:br>
            <a:br>
              <a:rPr lang="en-US" sz="3600" dirty="0"/>
            </a:br>
            <a:br>
              <a:rPr lang="en-US" sz="3600" dirty="0"/>
            </a:br>
            <a:br>
              <a:rPr lang="en-GB" sz="3600" dirty="0"/>
            </a:br>
            <a:br>
              <a:rPr lang="en-GB" sz="3600" dirty="0"/>
            </a:br>
            <a:br>
              <a:rPr lang="en-GB" sz="3600" dirty="0"/>
            </a:br>
            <a:br>
              <a:rPr lang="en-GB" sz="3600" dirty="0"/>
            </a:br>
            <a:br>
              <a:rPr lang="en-GB" sz="3600" dirty="0"/>
            </a:br>
            <a:br>
              <a:rPr lang="en-GB" sz="3600" dirty="0"/>
            </a:br>
            <a:br>
              <a:rPr lang="en-GB" sz="3600" dirty="0"/>
            </a:br>
            <a:br>
              <a:rPr lang="en-GB" sz="3600" dirty="0"/>
            </a:br>
            <a:br>
              <a:rPr lang="en-GB" sz="3600" dirty="0"/>
            </a:br>
            <a:br>
              <a:rPr lang="en-GB" sz="3600" dirty="0"/>
            </a:br>
            <a:br>
              <a:rPr lang="en-GB" sz="3600" dirty="0"/>
            </a:br>
            <a:r>
              <a:rPr lang="en-GB" sz="4000" dirty="0">
                <a:solidFill>
                  <a:schemeClr val="tx1"/>
                </a:solidFill>
                <a:latin typeface="Garamond" panose="02020404030301010803" pitchFamily="18" charset="0"/>
              </a:rPr>
              <a:t>Directors Disqualification:</a:t>
            </a:r>
            <a:br>
              <a:rPr lang="en-GB" sz="4000" dirty="0">
                <a:solidFill>
                  <a:schemeClr val="tx1"/>
                </a:solidFill>
                <a:latin typeface="Garamond" panose="02020404030301010803" pitchFamily="18" charset="0"/>
              </a:rPr>
            </a:br>
            <a:br>
              <a:rPr lang="en-GB" sz="4000" dirty="0">
                <a:solidFill>
                  <a:schemeClr val="tx1"/>
                </a:solidFill>
                <a:latin typeface="Garamond" panose="02020404030301010803" pitchFamily="18" charset="0"/>
              </a:rPr>
            </a:br>
            <a:r>
              <a:rPr lang="en-GB" sz="4000" dirty="0">
                <a:solidFill>
                  <a:schemeClr val="tx1"/>
                </a:solidFill>
                <a:latin typeface="Garamond" panose="02020404030301010803" pitchFamily="18" charset="0"/>
              </a:rPr>
              <a:t>The regime in a time of post-COVID</a:t>
            </a:r>
            <a:br>
              <a:rPr lang="en-GB" sz="4000" dirty="0">
                <a:solidFill>
                  <a:schemeClr val="tx1"/>
                </a:solidFill>
                <a:latin typeface="Garamond" panose="02020404030301010803" pitchFamily="18" charset="0"/>
              </a:rPr>
            </a:br>
            <a:br>
              <a:rPr lang="en-GB" sz="4000" dirty="0">
                <a:solidFill>
                  <a:schemeClr val="tx1"/>
                </a:solidFill>
                <a:latin typeface="Garamond" panose="02020404030301010803" pitchFamily="18" charset="0"/>
              </a:rPr>
            </a:br>
            <a:r>
              <a:rPr lang="en-GB" sz="4000" dirty="0">
                <a:solidFill>
                  <a:schemeClr val="tx1"/>
                </a:solidFill>
                <a:latin typeface="Garamond" panose="02020404030301010803" pitchFamily="18" charset="0"/>
              </a:rPr>
              <a:t>May 2024</a:t>
            </a:r>
            <a:br>
              <a:rPr lang="en-GB" sz="4000" dirty="0">
                <a:solidFill>
                  <a:schemeClr val="tx1"/>
                </a:solidFill>
              </a:rPr>
            </a:br>
            <a:br>
              <a:rPr lang="en-GB" sz="4000" dirty="0">
                <a:solidFill>
                  <a:schemeClr val="tx1"/>
                </a:solidFill>
              </a:rPr>
            </a:br>
            <a:endParaRPr lang="en-US" sz="3600" dirty="0"/>
          </a:p>
        </p:txBody>
      </p:sp>
      <p:sp>
        <p:nvSpPr>
          <p:cNvPr id="3" name="Subtitle 2"/>
          <p:cNvSpPr>
            <a:spLocks noGrp="1"/>
          </p:cNvSpPr>
          <p:nvPr>
            <p:ph type="subTitle" idx="1"/>
          </p:nvPr>
        </p:nvSpPr>
        <p:spPr/>
        <p:txBody>
          <a:bodyPr/>
          <a:lstStyle/>
          <a:p>
            <a:endParaRPr lang="en-GB" b="1" dirty="0">
              <a:latin typeface="Garamond" panose="02020404030301010803" pitchFamily="18" charset="0"/>
            </a:endParaRPr>
          </a:p>
          <a:p>
            <a:r>
              <a:rPr lang="en-GB" b="1" dirty="0">
                <a:latin typeface="Garamond" panose="02020404030301010803" pitchFamily="18" charset="0"/>
              </a:rPr>
              <a:t>Douglas Cochran</a:t>
            </a:r>
          </a:p>
        </p:txBody>
      </p:sp>
    </p:spTree>
    <p:extLst>
      <p:ext uri="{BB962C8B-B14F-4D97-AF65-F5344CB8AC3E}">
        <p14:creationId xmlns:p14="http://schemas.microsoft.com/office/powerpoint/2010/main" val="1224307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Undertakings</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142068" y="878241"/>
            <a:ext cx="8572626" cy="5010469"/>
          </a:xfrm>
        </p:spPr>
        <p:txBody>
          <a:bodyPr>
            <a:noAutofit/>
          </a:bodyPr>
          <a:lstStyle/>
          <a:p>
            <a:pPr marL="0" indent="0" algn="just">
              <a:lnSpc>
                <a:spcPct val="150000"/>
              </a:lnSpc>
              <a:buNone/>
            </a:pPr>
            <a:r>
              <a:rPr lang="en-GB" sz="2000" b="1" u="sng" dirty="0">
                <a:solidFill>
                  <a:srgbClr val="000000"/>
                </a:solidFill>
                <a:highlight>
                  <a:srgbClr val="F8FCFF"/>
                </a:highlight>
                <a:latin typeface="Garamond" panose="02020404030301010803" pitchFamily="18" charset="0"/>
                <a:ea typeface="Batang" panose="02030600000101010101" pitchFamily="18" charset="-127"/>
              </a:rPr>
              <a:t>Sections 1(A), 7 CDDA: Undertakings in Lieu</a:t>
            </a:r>
            <a:endParaRPr lang="en-GB" sz="2000" b="1" u="sng" dirty="0">
              <a:solidFill>
                <a:srgbClr val="000000"/>
              </a:solidFill>
              <a:effectLst/>
              <a:highlight>
                <a:srgbClr val="F8FCFF"/>
              </a:highlight>
              <a:latin typeface="Garamond" panose="02020404030301010803" pitchFamily="18" charset="0"/>
              <a:ea typeface="Batang" panose="02030600000101010101" pitchFamily="18" charset="-127"/>
            </a:endParaRP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rPr>
              <a:t>Allow for expedition.</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rPr>
              <a:t>Usual benefits for director: 1-year tariff reduction, no costs, limited hassle.</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rPr>
              <a:t>Involves acceptance/admission of the misconduct which </a:t>
            </a:r>
            <a:r>
              <a:rPr lang="en-GB" sz="2000" i="1" dirty="0">
                <a:solidFill>
                  <a:srgbClr val="000000"/>
                </a:solidFill>
                <a:effectLst/>
                <a:highlight>
                  <a:srgbClr val="F8FCFF"/>
                </a:highlight>
                <a:latin typeface="Garamond" panose="02020404030301010803" pitchFamily="18" charset="0"/>
                <a:ea typeface="Batang" panose="02030600000101010101" pitchFamily="18" charset="-127"/>
              </a:rPr>
              <a:t>SoS </a:t>
            </a:r>
            <a:r>
              <a:rPr lang="en-GB" sz="2000" dirty="0">
                <a:solidFill>
                  <a:srgbClr val="000000"/>
                </a:solidFill>
                <a:effectLst/>
                <a:highlight>
                  <a:srgbClr val="F8FCFF"/>
                </a:highlight>
                <a:latin typeface="Garamond" panose="02020404030301010803" pitchFamily="18" charset="0"/>
                <a:ea typeface="Batang" panose="02030600000101010101" pitchFamily="18" charset="-127"/>
              </a:rPr>
              <a:t>will prosecute?</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rPr>
              <a:t>Limited room for ‘plea bargaining’.</a:t>
            </a:r>
          </a:p>
          <a:p>
            <a:pPr algn="just">
              <a:lnSpc>
                <a:spcPct val="150000"/>
              </a:lnSpc>
            </a:pPr>
            <a:endParaRPr lang="en-GB" sz="1600" dirty="0">
              <a:effectLst/>
              <a:highlight>
                <a:srgbClr val="F8FCFF"/>
              </a:highlight>
              <a:latin typeface="Garamond" panose="02020404030301010803" pitchFamily="18" charset="0"/>
              <a:ea typeface="Batang" panose="02030600000101010101" pitchFamily="18" charset="-127"/>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528090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Section 17 Applications</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142068" y="878241"/>
            <a:ext cx="8572626" cy="5010469"/>
          </a:xfrm>
        </p:spPr>
        <p:txBody>
          <a:bodyPr>
            <a:noAutofit/>
          </a:bodyPr>
          <a:lstStyle/>
          <a:p>
            <a:pPr marL="0" indent="0" algn="just">
              <a:lnSpc>
                <a:spcPct val="150000"/>
              </a:lnSpc>
              <a:buNone/>
            </a:pPr>
            <a:r>
              <a:rPr lang="en-GB" sz="2000" b="1" u="sng" dirty="0">
                <a:solidFill>
                  <a:srgbClr val="000000"/>
                </a:solidFill>
                <a:highlight>
                  <a:srgbClr val="F8FCFF"/>
                </a:highlight>
                <a:latin typeface="Garamond" panose="02020404030301010803" pitchFamily="18" charset="0"/>
                <a:ea typeface="Batang" panose="02030600000101010101" pitchFamily="18" charset="-127"/>
              </a:rPr>
              <a:t>After Disqualification (including Undertakings) May Request Leave</a:t>
            </a:r>
          </a:p>
          <a:p>
            <a:pPr marL="0" indent="0" algn="just">
              <a:lnSpc>
                <a:spcPct val="150000"/>
              </a:lnSpc>
              <a:buNone/>
            </a:pPr>
            <a:r>
              <a:rPr lang="en-GB" sz="2000" dirty="0">
                <a:effectLst/>
                <a:latin typeface="Garamond" panose="02020404030301010803" pitchFamily="18" charset="0"/>
                <a:ea typeface="Calibri" panose="020F0502020204030204" pitchFamily="34" charset="0"/>
                <a:cs typeface="Times New Roman" panose="02020603050405020304" pitchFamily="18" charset="0"/>
              </a:rPr>
              <a:t>Richard Scott V-C </a:t>
            </a:r>
            <a:r>
              <a:rPr lang="en-GB" sz="2000" b="0" kern="1400" dirty="0">
                <a:solidFill>
                  <a:srgbClr val="333335"/>
                </a:solidFill>
                <a:effectLst/>
                <a:latin typeface="Garamond" panose="02020404030301010803" pitchFamily="18" charset="0"/>
                <a:ea typeface="Times New Roman" panose="02020603050405020304" pitchFamily="18" charset="0"/>
                <a:cs typeface="Times New Roman" panose="02020603050405020304" pitchFamily="18" charset="0"/>
              </a:rPr>
              <a:t>[1999] 1 BCLC 262</a:t>
            </a:r>
            <a:r>
              <a:rPr lang="en-GB" sz="2000" dirty="0">
                <a:effectLst/>
                <a:latin typeface="Garamond" panose="02020404030301010803" pitchFamily="18" charset="0"/>
                <a:ea typeface="Calibri" panose="020F0502020204030204" pitchFamily="34" charset="0"/>
                <a:cs typeface="Times New Roman" panose="02020603050405020304" pitchFamily="18" charset="0"/>
              </a:rPr>
              <a:t> in </a:t>
            </a:r>
            <a:r>
              <a:rPr lang="en-GB" sz="2000" i="1" dirty="0">
                <a:effectLst/>
                <a:latin typeface="Garamond" panose="02020404030301010803" pitchFamily="18" charset="0"/>
                <a:ea typeface="Calibri" panose="020F0502020204030204" pitchFamily="34" charset="0"/>
                <a:cs typeface="Times New Roman" panose="02020603050405020304" pitchFamily="18" charset="0"/>
              </a:rPr>
              <a:t>Re: Barings plc (No. 4) Secretary of State for Trade and Industry v Baker and Others </a:t>
            </a:r>
            <a:r>
              <a:rPr lang="en-GB" sz="2000" dirty="0">
                <a:effectLst/>
                <a:latin typeface="Garamond" panose="02020404030301010803" pitchFamily="18" charset="0"/>
                <a:ea typeface="Calibri" panose="020F0502020204030204" pitchFamily="34" charset="0"/>
                <a:cs typeface="Times New Roman" panose="02020603050405020304" pitchFamily="18" charset="0"/>
              </a:rPr>
              <a:t>(No. 4)</a:t>
            </a:r>
            <a:r>
              <a:rPr lang="en-GB" sz="2000" dirty="0">
                <a:latin typeface="Garamond" panose="02020404030301010803" pitchFamily="18" charset="0"/>
                <a:ea typeface="Calibri" panose="020F0502020204030204" pitchFamily="34" charset="0"/>
                <a:cs typeface="Times New Roman" panose="02020603050405020304" pitchFamily="18" charset="0"/>
              </a:rPr>
              <a:t>:</a:t>
            </a:r>
          </a:p>
          <a:p>
            <a:pPr marL="0" indent="0" algn="just">
              <a:lnSpc>
                <a:spcPct val="150000"/>
              </a:lnSpc>
              <a:buNone/>
            </a:pPr>
            <a:r>
              <a:rPr lang="en-GB" sz="2000" i="1" dirty="0">
                <a:solidFill>
                  <a:srgbClr val="333335"/>
                </a:solidFill>
                <a:effectLst/>
                <a:highlight>
                  <a:srgbClr val="FFFFFF"/>
                </a:highlight>
                <a:latin typeface="Garamond" panose="02020404030301010803" pitchFamily="18" charset="0"/>
                <a:ea typeface="Calibri" panose="020F0502020204030204" pitchFamily="34" charset="0"/>
                <a:cs typeface="Arial" panose="020B0604020202020204" pitchFamily="34" charset="0"/>
              </a:rPr>
              <a:t>It seems to me that the importance of protecting the public from the conduct that led to the disqualification order and the need that the applicant should be able to act as director of a particular company must be kept in </a:t>
            </a:r>
            <a:r>
              <a:rPr lang="en-GB" sz="2000" b="1" i="1" u="sng" dirty="0">
                <a:solidFill>
                  <a:srgbClr val="333335"/>
                </a:solidFill>
                <a:effectLst/>
                <a:highlight>
                  <a:srgbClr val="FFFFFF"/>
                </a:highlight>
                <a:latin typeface="Garamond" panose="02020404030301010803" pitchFamily="18" charset="0"/>
                <a:ea typeface="Calibri" panose="020F0502020204030204" pitchFamily="34" charset="0"/>
                <a:cs typeface="Arial" panose="020B0604020202020204" pitchFamily="34" charset="0"/>
              </a:rPr>
              <a:t>balance </a:t>
            </a:r>
            <a:r>
              <a:rPr lang="en-GB" sz="2000" i="1" dirty="0">
                <a:solidFill>
                  <a:srgbClr val="333335"/>
                </a:solidFill>
                <a:effectLst/>
                <a:highlight>
                  <a:srgbClr val="FFFFFF"/>
                </a:highlight>
                <a:latin typeface="Garamond" panose="02020404030301010803" pitchFamily="18" charset="0"/>
                <a:ea typeface="Calibri" panose="020F0502020204030204" pitchFamily="34" charset="0"/>
                <a:cs typeface="Arial" panose="020B0604020202020204" pitchFamily="34" charset="0"/>
              </a:rPr>
              <a:t>with one another. </a:t>
            </a:r>
            <a:r>
              <a:rPr lang="en-GB" sz="2000" b="1" i="1" u="sng" dirty="0">
                <a:solidFill>
                  <a:srgbClr val="333335"/>
                </a:solidFill>
                <a:effectLst/>
                <a:highlight>
                  <a:srgbClr val="FFFFFF"/>
                </a:highlight>
                <a:latin typeface="Garamond" panose="02020404030301010803" pitchFamily="18" charset="0"/>
                <a:ea typeface="Calibri" panose="020F0502020204030204" pitchFamily="34" charset="0"/>
                <a:cs typeface="Arial" panose="020B0604020202020204" pitchFamily="34" charset="0"/>
              </a:rPr>
              <a:t>The court in considering whether or not to grant leave should, in particular, pay attention to the nature of the defects in company management that led to the disqualification order and ask itself whether, if leave were granted, a situation might arise in which there would be a risk of recurrence of those defects</a:t>
            </a:r>
            <a:r>
              <a:rPr lang="en-GB" sz="2000" i="1" dirty="0">
                <a:solidFill>
                  <a:srgbClr val="333335"/>
                </a:solidFill>
                <a:effectLst/>
                <a:highlight>
                  <a:srgbClr val="FFFFFF"/>
                </a:highlight>
                <a:latin typeface="Garamond" panose="02020404030301010803" pitchFamily="18" charset="0"/>
                <a:ea typeface="Calibri" panose="020F0502020204030204" pitchFamily="34" charset="0"/>
                <a:cs typeface="Arial" panose="020B0604020202020204" pitchFamily="34" charset="0"/>
              </a:rPr>
              <a:t>.</a:t>
            </a:r>
            <a:endParaRPr lang="en-GB" sz="20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p>
            <a:pPr algn="just">
              <a:spcAft>
                <a:spcPts val="12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lnSpc>
                <a:spcPct val="150000"/>
              </a:lnSpc>
              <a:buNone/>
            </a:pPr>
            <a:endParaRPr lang="en-GB" sz="2000" dirty="0">
              <a:solidFill>
                <a:srgbClr val="000000"/>
              </a:solidFill>
              <a:highlight>
                <a:srgbClr val="F8FCFF"/>
              </a:highlight>
              <a:latin typeface="Garamond" panose="02020404030301010803" pitchFamily="18" charset="0"/>
              <a:ea typeface="Batang" panose="02030600000101010101" pitchFamily="18" charset="-127"/>
            </a:endParaRPr>
          </a:p>
          <a:p>
            <a:pPr algn="just">
              <a:lnSpc>
                <a:spcPct val="150000"/>
              </a:lnSpc>
            </a:pPr>
            <a:endParaRPr lang="en-GB" sz="2000" dirty="0">
              <a:solidFill>
                <a:srgbClr val="000000"/>
              </a:solidFill>
              <a:effectLst/>
              <a:highlight>
                <a:srgbClr val="F8FCFF"/>
              </a:highlight>
              <a:latin typeface="Garamond" panose="02020404030301010803" pitchFamily="18" charset="0"/>
              <a:ea typeface="Batang" panose="02030600000101010101" pitchFamily="18" charset="-127"/>
            </a:endParaRPr>
          </a:p>
          <a:p>
            <a:pPr algn="just">
              <a:lnSpc>
                <a:spcPct val="150000"/>
              </a:lnSpc>
            </a:pPr>
            <a:endParaRPr lang="en-GB" sz="1600" dirty="0">
              <a:effectLst/>
              <a:highlight>
                <a:srgbClr val="F8FCFF"/>
              </a:highlight>
              <a:latin typeface="Garamond" panose="02020404030301010803" pitchFamily="18" charset="0"/>
              <a:ea typeface="Batang" panose="02030600000101010101" pitchFamily="18" charset="-127"/>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499092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Section 17 Applications</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57276" y="882275"/>
            <a:ext cx="8572626" cy="5010469"/>
          </a:xfrm>
        </p:spPr>
        <p:txBody>
          <a:bodyPr>
            <a:noAutofit/>
          </a:bodyPr>
          <a:lstStyle/>
          <a:p>
            <a:pPr marL="0" indent="0" algn="just">
              <a:lnSpc>
                <a:spcPct val="150000"/>
              </a:lnSpc>
              <a:buNone/>
            </a:pPr>
            <a:r>
              <a:rPr lang="en-GB" sz="2000" b="1" u="sng"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Principles applicable re: s.17 (c.f. </a:t>
            </a:r>
            <a:r>
              <a:rPr lang="en-GB" sz="2000" b="1" i="1" u="sng" dirty="0" err="1">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Morija</a:t>
            </a:r>
            <a:r>
              <a:rPr lang="en-GB" sz="2000" b="1" i="1" u="sng"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 </a:t>
            </a:r>
            <a:r>
              <a:rPr lang="en-GB" sz="2000" b="1" u="sng"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(2007) EWHC 3055</a:t>
            </a:r>
            <a:r>
              <a:rPr lang="en-GB" sz="2000" b="1" i="1" u="sng"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 </a:t>
            </a:r>
            <a:r>
              <a:rPr lang="en-GB" sz="2000" b="1" u="sng"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[32] to [35]</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cs typeface="Times New Roman" panose="02020603050405020304" pitchFamily="18" charset="0"/>
              </a:rPr>
              <a:t>Unfettered discretion;</a:t>
            </a: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Not p</a:t>
            </a:r>
            <a:r>
              <a:rPr lang="en-GB" sz="2000" dirty="0">
                <a:solidFill>
                  <a:srgbClr val="000000"/>
                </a:solidFill>
                <a:effectLst/>
                <a:highlight>
                  <a:srgbClr val="F8FCFF"/>
                </a:highlight>
                <a:latin typeface="Garamond" panose="02020404030301010803" pitchFamily="18" charset="0"/>
                <a:ea typeface="Batang" panose="02030600000101010101" pitchFamily="18" charset="-127"/>
                <a:cs typeface="Times New Roman" panose="02020603050405020304" pitchFamily="18" charset="0"/>
              </a:rPr>
              <a:t>unishment, bu</a:t>
            </a: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t public protection is the rationale (may include deterrence);</a:t>
            </a: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Balance ‘need’ of director to work vs. public protection;</a:t>
            </a: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Need includes needs of director and needs of others.</a:t>
            </a:r>
          </a:p>
          <a:p>
            <a:pPr algn="just">
              <a:lnSpc>
                <a:spcPct val="150000"/>
              </a:lnSpc>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lnSpc>
                <a:spcPct val="150000"/>
              </a:lnSpc>
              <a:buNone/>
            </a:pPr>
            <a:endParaRPr lang="en-GB" sz="2000" dirty="0">
              <a:solidFill>
                <a:srgbClr val="000000"/>
              </a:solidFill>
              <a:highlight>
                <a:srgbClr val="F8FCFF"/>
              </a:highlight>
              <a:latin typeface="Garamond" panose="02020404030301010803" pitchFamily="18" charset="0"/>
              <a:ea typeface="Batang" panose="02030600000101010101" pitchFamily="18" charset="-127"/>
            </a:endParaRPr>
          </a:p>
          <a:p>
            <a:pPr algn="just">
              <a:lnSpc>
                <a:spcPct val="150000"/>
              </a:lnSpc>
            </a:pPr>
            <a:endParaRPr lang="en-GB" sz="2000" dirty="0">
              <a:solidFill>
                <a:srgbClr val="000000"/>
              </a:solidFill>
              <a:effectLst/>
              <a:highlight>
                <a:srgbClr val="F8FCFF"/>
              </a:highlight>
              <a:latin typeface="Garamond" panose="02020404030301010803" pitchFamily="18" charset="0"/>
              <a:ea typeface="Batang" panose="02030600000101010101" pitchFamily="18" charset="-127"/>
            </a:endParaRPr>
          </a:p>
          <a:p>
            <a:pPr algn="just">
              <a:lnSpc>
                <a:spcPct val="150000"/>
              </a:lnSpc>
            </a:pPr>
            <a:endParaRPr lang="en-GB" sz="1600" dirty="0">
              <a:effectLst/>
              <a:highlight>
                <a:srgbClr val="F8FCFF"/>
              </a:highlight>
              <a:latin typeface="Garamond" panose="02020404030301010803" pitchFamily="18" charset="0"/>
              <a:ea typeface="Batang" panose="02030600000101010101" pitchFamily="18" charset="-127"/>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919023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Section 17 Applications</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57276" y="882275"/>
            <a:ext cx="8572626" cy="5010469"/>
          </a:xfrm>
        </p:spPr>
        <p:txBody>
          <a:bodyPr>
            <a:noAutofit/>
          </a:bodyPr>
          <a:lstStyle/>
          <a:p>
            <a:pPr marL="0" indent="0" algn="just">
              <a:lnSpc>
                <a:spcPct val="150000"/>
              </a:lnSpc>
              <a:buNone/>
            </a:pPr>
            <a:r>
              <a:rPr lang="en-GB" sz="2000" b="1" u="sng"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So How Does Section 17 Normally Operate in Practice?</a:t>
            </a: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Application limited to specified company;</a:t>
            </a: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Secretary of State usually proposes undertakings.  Some level of negotiation?;</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cs typeface="Times New Roman" panose="02020603050405020304" pitchFamily="18" charset="0"/>
              </a:rPr>
              <a:t>Typical undertakings: accountants having </a:t>
            </a: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greater supervisor powers, requirement for board of directors to include certain personnel, information requirements (N.B. insolvency service doesn’t want to have ongoing supervision);</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cs typeface="Times New Roman" panose="02020603050405020304" pitchFamily="18" charset="0"/>
              </a:rPr>
              <a:t>Secretary of State is </a:t>
            </a:r>
            <a:r>
              <a:rPr lang="en-GB" sz="2000" u="sng" dirty="0">
                <a:solidFill>
                  <a:srgbClr val="000000"/>
                </a:solidFill>
                <a:effectLst/>
                <a:highlight>
                  <a:srgbClr val="F8FCFF"/>
                </a:highlight>
                <a:latin typeface="Garamond" panose="02020404030301010803" pitchFamily="18" charset="0"/>
                <a:ea typeface="Batang" panose="02030600000101010101" pitchFamily="18" charset="-127"/>
                <a:cs typeface="Times New Roman" panose="02020603050405020304" pitchFamily="18" charset="0"/>
              </a:rPr>
              <a:t>usually</a:t>
            </a:r>
            <a:r>
              <a:rPr lang="en-GB" sz="2000" dirty="0">
                <a:solidFill>
                  <a:srgbClr val="000000"/>
                </a:solidFill>
                <a:effectLst/>
                <a:highlight>
                  <a:srgbClr val="F8FCFF"/>
                </a:highlight>
                <a:latin typeface="Garamond" panose="02020404030301010803" pitchFamily="18" charset="0"/>
                <a:ea typeface="Batang" panose="02030600000101010101" pitchFamily="18" charset="-127"/>
                <a:cs typeface="Times New Roman" panose="02020603050405020304" pitchFamily="18" charset="0"/>
              </a:rPr>
              <a:t> neutral on applications for leave.</a:t>
            </a:r>
          </a:p>
          <a:p>
            <a:pPr algn="just">
              <a:lnSpc>
                <a:spcPct val="150000"/>
              </a:lnSpc>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lnSpc>
                <a:spcPct val="150000"/>
              </a:lnSpc>
              <a:buNone/>
            </a:pPr>
            <a:endParaRPr lang="en-GB" sz="2000" dirty="0">
              <a:solidFill>
                <a:srgbClr val="000000"/>
              </a:solidFill>
              <a:highlight>
                <a:srgbClr val="F8FCFF"/>
              </a:highlight>
              <a:latin typeface="Garamond" panose="02020404030301010803" pitchFamily="18" charset="0"/>
              <a:ea typeface="Batang" panose="02030600000101010101" pitchFamily="18" charset="-127"/>
            </a:endParaRPr>
          </a:p>
          <a:p>
            <a:pPr algn="just">
              <a:lnSpc>
                <a:spcPct val="150000"/>
              </a:lnSpc>
            </a:pPr>
            <a:endParaRPr lang="en-GB" sz="2000" dirty="0">
              <a:solidFill>
                <a:srgbClr val="000000"/>
              </a:solidFill>
              <a:effectLst/>
              <a:highlight>
                <a:srgbClr val="F8FCFF"/>
              </a:highlight>
              <a:latin typeface="Garamond" panose="02020404030301010803" pitchFamily="18" charset="0"/>
              <a:ea typeface="Batang" panose="02030600000101010101" pitchFamily="18" charset="-127"/>
            </a:endParaRPr>
          </a:p>
          <a:p>
            <a:pPr algn="just">
              <a:lnSpc>
                <a:spcPct val="150000"/>
              </a:lnSpc>
            </a:pPr>
            <a:endParaRPr lang="en-GB" sz="1600" dirty="0">
              <a:effectLst/>
              <a:highlight>
                <a:srgbClr val="F8FCFF"/>
              </a:highlight>
              <a:latin typeface="Garamond" panose="02020404030301010803" pitchFamily="18" charset="0"/>
              <a:ea typeface="Batang" panose="02030600000101010101" pitchFamily="18" charset="-127"/>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1845369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0" y="0"/>
            <a:ext cx="7898004" cy="1325563"/>
          </a:xfrm>
        </p:spPr>
        <p:txBody>
          <a:bodyPr>
            <a:normAutofit/>
          </a:bodyPr>
          <a:lstStyle/>
          <a:p>
            <a:r>
              <a:rPr lang="en-US" sz="2800" u="sng" dirty="0">
                <a:solidFill>
                  <a:schemeClr val="tx1"/>
                </a:solidFill>
                <a:latin typeface="Garamond" panose="02020404030301010803" pitchFamily="18" charset="0"/>
              </a:rPr>
              <a:t>Recent Developments: </a:t>
            </a:r>
            <a:r>
              <a:rPr lang="en-US" sz="2800" u="sng" dirty="0" err="1">
                <a:solidFill>
                  <a:schemeClr val="tx1"/>
                </a:solidFill>
                <a:latin typeface="Garamond" panose="02020404030301010803" pitchFamily="18" charset="0"/>
              </a:rPr>
              <a:t>Bounceback</a:t>
            </a:r>
            <a:r>
              <a:rPr lang="en-US" sz="2800" u="sng" dirty="0">
                <a:solidFill>
                  <a:schemeClr val="tx1"/>
                </a:solidFill>
                <a:latin typeface="Garamond" panose="02020404030301010803" pitchFamily="18" charset="0"/>
              </a:rPr>
              <a:t> Loans (BBL)</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57276" y="882275"/>
            <a:ext cx="8572626" cy="5010469"/>
          </a:xfrm>
        </p:spPr>
        <p:txBody>
          <a:bodyPr>
            <a:noAutofit/>
          </a:bodyPr>
          <a:lstStyle/>
          <a:p>
            <a:pPr marL="0" indent="0" algn="just">
              <a:lnSpc>
                <a:spcPct val="150000"/>
              </a:lnSpc>
              <a:buNone/>
            </a:pPr>
            <a:r>
              <a:rPr lang="en-GB" sz="2000" b="1" u="sng"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Background:</a:t>
            </a: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BBL now one of the mainstays of Insolvency Services disqualification work (1,213 disqualified in 2023-2024);</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cs typeface="Times New Roman" panose="02020603050405020304" pitchFamily="18" charset="0"/>
              </a:rPr>
              <a:t>BBL rolled out </a:t>
            </a: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in COVID-19 era with emphasis on speed at all costs;</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cs typeface="Times New Roman" panose="02020603050405020304" pitchFamily="18" charset="0"/>
              </a:rPr>
              <a:t>No checks performed</a:t>
            </a: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 on applicants, desire is to distribute funds;</a:t>
            </a: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Maximum loan: £50,000 (based on 25% of turnover);</a:t>
            </a:r>
          </a:p>
          <a:p>
            <a:pPr algn="just">
              <a:lnSpc>
                <a:spcPct val="150000"/>
              </a:lnSpc>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Majority of Insolvency Service BBL applications dealt with by undertakings</a:t>
            </a:r>
          </a:p>
          <a:p>
            <a:pPr algn="just">
              <a:lnSpc>
                <a:spcPct val="150000"/>
              </a:lnSpc>
            </a:pPr>
            <a:endPar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endParaRPr>
          </a:p>
          <a:p>
            <a:pPr algn="just">
              <a:lnSpc>
                <a:spcPct val="150000"/>
              </a:lnSpc>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lnSpc>
                <a:spcPct val="150000"/>
              </a:lnSpc>
              <a:buNone/>
            </a:pPr>
            <a:endParaRPr lang="en-GB" sz="2000" dirty="0">
              <a:solidFill>
                <a:srgbClr val="000000"/>
              </a:solidFill>
              <a:highlight>
                <a:srgbClr val="F8FCFF"/>
              </a:highlight>
              <a:latin typeface="Garamond" panose="02020404030301010803" pitchFamily="18" charset="0"/>
              <a:ea typeface="Batang" panose="02030600000101010101" pitchFamily="18" charset="-127"/>
            </a:endParaRPr>
          </a:p>
          <a:p>
            <a:pPr algn="just">
              <a:lnSpc>
                <a:spcPct val="150000"/>
              </a:lnSpc>
            </a:pPr>
            <a:endParaRPr lang="en-GB" sz="2000" dirty="0">
              <a:solidFill>
                <a:srgbClr val="000000"/>
              </a:solidFill>
              <a:effectLst/>
              <a:highlight>
                <a:srgbClr val="F8FCFF"/>
              </a:highlight>
              <a:latin typeface="Garamond" panose="02020404030301010803" pitchFamily="18" charset="0"/>
              <a:ea typeface="Batang" panose="02030600000101010101" pitchFamily="18" charset="-127"/>
            </a:endParaRPr>
          </a:p>
          <a:p>
            <a:pPr algn="just">
              <a:lnSpc>
                <a:spcPct val="150000"/>
              </a:lnSpc>
            </a:pPr>
            <a:endParaRPr lang="en-GB" sz="1600" dirty="0">
              <a:effectLst/>
              <a:highlight>
                <a:srgbClr val="F8FCFF"/>
              </a:highlight>
              <a:latin typeface="Garamond" panose="02020404030301010803" pitchFamily="18" charset="0"/>
              <a:ea typeface="Batang" panose="02030600000101010101" pitchFamily="18" charset="-127"/>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1982254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0" y="0"/>
            <a:ext cx="7797521" cy="1325563"/>
          </a:xfrm>
        </p:spPr>
        <p:txBody>
          <a:bodyPr>
            <a:normAutofit/>
          </a:bodyPr>
          <a:lstStyle/>
          <a:p>
            <a:r>
              <a:rPr lang="en-US" sz="2800" u="sng" dirty="0">
                <a:solidFill>
                  <a:schemeClr val="tx1"/>
                </a:solidFill>
                <a:latin typeface="Garamond" panose="02020404030301010803" pitchFamily="18" charset="0"/>
              </a:rPr>
              <a:t>Recent Developments: </a:t>
            </a:r>
            <a:r>
              <a:rPr lang="en-US" sz="2800" u="sng" dirty="0" err="1">
                <a:solidFill>
                  <a:schemeClr val="tx1"/>
                </a:solidFill>
                <a:latin typeface="Garamond" panose="02020404030301010803" pitchFamily="18" charset="0"/>
              </a:rPr>
              <a:t>Bounceback</a:t>
            </a:r>
            <a:r>
              <a:rPr lang="en-US" sz="2800" u="sng" dirty="0">
                <a:solidFill>
                  <a:schemeClr val="tx1"/>
                </a:solidFill>
                <a:latin typeface="Garamond" panose="02020404030301010803" pitchFamily="18" charset="0"/>
              </a:rPr>
              <a:t> Loans (BBL)</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57276" y="882275"/>
            <a:ext cx="8572626" cy="5010469"/>
          </a:xfrm>
        </p:spPr>
        <p:txBody>
          <a:bodyPr>
            <a:noAutofit/>
          </a:bodyPr>
          <a:lstStyle/>
          <a:p>
            <a:pPr marL="0" indent="0" algn="just">
              <a:lnSpc>
                <a:spcPct val="150000"/>
              </a:lnSpc>
              <a:spcBef>
                <a:spcPts val="0"/>
              </a:spcBef>
              <a:buNone/>
            </a:pPr>
            <a:r>
              <a:rPr lang="en-GB" sz="2000" b="0" i="1" dirty="0">
                <a:solidFill>
                  <a:srgbClr val="000000"/>
                </a:solidFill>
                <a:effectLst/>
                <a:latin typeface="Garamond" panose="02020404030301010803" pitchFamily="18" charset="0"/>
              </a:rPr>
              <a:t>SOS v </a:t>
            </a:r>
            <a:r>
              <a:rPr lang="en-GB" sz="2000" b="0" i="1" dirty="0" err="1">
                <a:solidFill>
                  <a:srgbClr val="000000"/>
                </a:solidFill>
                <a:effectLst/>
                <a:latin typeface="Garamond" panose="02020404030301010803" pitchFamily="18" charset="0"/>
              </a:rPr>
              <a:t>Ghimpu</a:t>
            </a:r>
            <a:r>
              <a:rPr lang="en-GB" sz="2000" b="0" i="1" dirty="0">
                <a:solidFill>
                  <a:srgbClr val="000000"/>
                </a:solidFill>
                <a:effectLst/>
                <a:latin typeface="Garamond" panose="02020404030301010803" pitchFamily="18" charset="0"/>
              </a:rPr>
              <a:t> </a:t>
            </a:r>
            <a:r>
              <a:rPr lang="en-GB" sz="2000" b="0" i="0" dirty="0">
                <a:solidFill>
                  <a:srgbClr val="000000"/>
                </a:solidFill>
                <a:effectLst/>
                <a:latin typeface="Garamond" panose="02020404030301010803" pitchFamily="18" charset="0"/>
              </a:rPr>
              <a:t>[2023] EWHC 2084 (Ch) (ICC Judge Briggs)</a:t>
            </a:r>
          </a:p>
          <a:p>
            <a:pPr algn="just">
              <a:lnSpc>
                <a:spcPct val="150000"/>
              </a:lnSpc>
              <a:spcBef>
                <a:spcPts val="0"/>
              </a:spcBef>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Only £50,000 damage, but royal flush of misconduct;</a:t>
            </a:r>
          </a:p>
          <a:p>
            <a:pPr algn="just">
              <a:lnSpc>
                <a:spcPct val="150000"/>
              </a:lnSpc>
              <a:spcBef>
                <a:spcPts val="0"/>
              </a:spcBef>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Tariff of </a:t>
            </a:r>
            <a:r>
              <a:rPr lang="en-GB" sz="2000" u="sng"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13 years</a:t>
            </a: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a:t>
            </a:r>
          </a:p>
          <a:p>
            <a:pPr algn="just">
              <a:lnSpc>
                <a:spcPct val="150000"/>
              </a:lnSpc>
              <a:spcBef>
                <a:spcPts val="0"/>
              </a:spcBef>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Exaggeration of turnover (taking it to £200,000;</a:t>
            </a:r>
          </a:p>
          <a:p>
            <a:pPr algn="just">
              <a:lnSpc>
                <a:spcPct val="150000"/>
              </a:lnSpc>
              <a:spcBef>
                <a:spcPts val="0"/>
              </a:spcBef>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Dissipation of the monies in relatively short order, personal benefit;</a:t>
            </a:r>
          </a:p>
          <a:p>
            <a:pPr algn="just">
              <a:lnSpc>
                <a:spcPct val="150000"/>
              </a:lnSpc>
              <a:spcBef>
                <a:spcPts val="0"/>
              </a:spcBef>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Didn’t show up…</a:t>
            </a:r>
          </a:p>
          <a:p>
            <a:pPr marL="0" indent="0" algn="just">
              <a:lnSpc>
                <a:spcPct val="150000"/>
              </a:lnSpc>
              <a:spcBef>
                <a:spcPts val="0"/>
              </a:spcBef>
              <a:buNone/>
            </a:pPr>
            <a:endParaRPr lang="en-GB" sz="2000" dirty="0">
              <a:latin typeface="Garamond" panose="02020404030301010803"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GB" sz="2000" dirty="0">
                <a:solidFill>
                  <a:srgbClr val="000000"/>
                </a:solidFill>
                <a:latin typeface="Garamond" panose="02020404030301010803" pitchFamily="18" charset="0"/>
              </a:rPr>
              <a:t>Citing: </a:t>
            </a:r>
            <a:r>
              <a:rPr lang="en-GB" sz="2000" b="0" i="1" dirty="0">
                <a:solidFill>
                  <a:srgbClr val="000000"/>
                </a:solidFill>
                <a:effectLst/>
                <a:latin typeface="Garamond" panose="02020404030301010803" pitchFamily="18" charset="0"/>
              </a:rPr>
              <a:t>R v Dag and </a:t>
            </a:r>
            <a:r>
              <a:rPr lang="en-GB" sz="2000" b="0" i="1" dirty="0" err="1">
                <a:solidFill>
                  <a:srgbClr val="000000"/>
                </a:solidFill>
                <a:effectLst/>
                <a:latin typeface="Garamond" panose="02020404030301010803" pitchFamily="18" charset="0"/>
              </a:rPr>
              <a:t>Dagistan</a:t>
            </a:r>
            <a:r>
              <a:rPr lang="en-GB" sz="2000" b="0" i="1" dirty="0">
                <a:solidFill>
                  <a:srgbClr val="000000"/>
                </a:solidFill>
                <a:effectLst/>
                <a:latin typeface="Garamond" panose="02020404030301010803" pitchFamily="18" charset="0"/>
              </a:rPr>
              <a:t> </a:t>
            </a:r>
            <a:r>
              <a:rPr lang="en-GB" sz="2000" b="0" i="0" dirty="0">
                <a:solidFill>
                  <a:srgbClr val="000000"/>
                </a:solidFill>
                <a:effectLst/>
                <a:latin typeface="Garamond" panose="02020404030301010803" pitchFamily="18" charset="0"/>
              </a:rPr>
              <a:t>[2023] EWCA Crim 636: The British state was ‘vulnerable’, thereby justifying a higher demand of honesty from applicants.</a:t>
            </a:r>
            <a:endParaRPr lang="en-GB" sz="2000" dirty="0">
              <a:solidFill>
                <a:srgbClr val="000000"/>
              </a:solidFill>
              <a:highlight>
                <a:srgbClr val="F8FCFF"/>
              </a:highlight>
              <a:latin typeface="Garamond" panose="02020404030301010803" pitchFamily="18" charset="0"/>
              <a:ea typeface="Batang" panose="02030600000101010101" pitchFamily="18" charset="-127"/>
            </a:endParaRPr>
          </a:p>
          <a:p>
            <a:pPr algn="just">
              <a:lnSpc>
                <a:spcPct val="150000"/>
              </a:lnSpc>
            </a:pPr>
            <a:endParaRPr lang="en-GB" sz="2000" dirty="0">
              <a:solidFill>
                <a:srgbClr val="000000"/>
              </a:solidFill>
              <a:effectLst/>
              <a:highlight>
                <a:srgbClr val="F8FCFF"/>
              </a:highlight>
              <a:latin typeface="Garamond" panose="02020404030301010803" pitchFamily="18" charset="0"/>
              <a:ea typeface="Batang" panose="02030600000101010101" pitchFamily="18" charset="-127"/>
            </a:endParaRPr>
          </a:p>
          <a:p>
            <a:pPr algn="just">
              <a:lnSpc>
                <a:spcPct val="150000"/>
              </a:lnSpc>
            </a:pPr>
            <a:endParaRPr lang="en-GB" sz="1600" dirty="0">
              <a:effectLst/>
              <a:highlight>
                <a:srgbClr val="F8FCFF"/>
              </a:highlight>
              <a:latin typeface="Garamond" panose="02020404030301010803" pitchFamily="18" charset="0"/>
              <a:ea typeface="Batang" panose="02030600000101010101" pitchFamily="18" charset="-127"/>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1129083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0" y="0"/>
            <a:ext cx="7797521" cy="1325563"/>
          </a:xfrm>
        </p:spPr>
        <p:txBody>
          <a:bodyPr>
            <a:normAutofit/>
          </a:bodyPr>
          <a:lstStyle/>
          <a:p>
            <a:r>
              <a:rPr lang="en-US" sz="2800" u="sng" dirty="0">
                <a:solidFill>
                  <a:schemeClr val="tx1"/>
                </a:solidFill>
                <a:latin typeface="Garamond" panose="02020404030301010803" pitchFamily="18" charset="0"/>
              </a:rPr>
              <a:t>Recent Developments: </a:t>
            </a:r>
            <a:r>
              <a:rPr lang="en-US" sz="2800" u="sng" dirty="0" err="1">
                <a:solidFill>
                  <a:schemeClr val="tx1"/>
                </a:solidFill>
                <a:latin typeface="Garamond" panose="02020404030301010803" pitchFamily="18" charset="0"/>
              </a:rPr>
              <a:t>Bounceback</a:t>
            </a:r>
            <a:r>
              <a:rPr lang="en-US" sz="2800" u="sng" dirty="0">
                <a:solidFill>
                  <a:schemeClr val="tx1"/>
                </a:solidFill>
                <a:latin typeface="Garamond" panose="02020404030301010803" pitchFamily="18" charset="0"/>
              </a:rPr>
              <a:t> Loans (BBL)</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57276" y="882275"/>
            <a:ext cx="8572626" cy="5196978"/>
          </a:xfrm>
        </p:spPr>
        <p:txBody>
          <a:bodyPr>
            <a:noAutofit/>
          </a:bodyPr>
          <a:lstStyle/>
          <a:p>
            <a:pPr marL="0" indent="0" algn="just">
              <a:lnSpc>
                <a:spcPct val="150000"/>
              </a:lnSpc>
              <a:spcBef>
                <a:spcPts val="0"/>
              </a:spcBef>
              <a:buNone/>
            </a:pPr>
            <a:r>
              <a:rPr lang="en-GB" sz="2000" b="0" i="1" dirty="0">
                <a:solidFill>
                  <a:srgbClr val="000000"/>
                </a:solidFill>
                <a:effectLst/>
                <a:latin typeface="Garamond" panose="02020404030301010803" pitchFamily="18" charset="0"/>
              </a:rPr>
              <a:t>SOS v </a:t>
            </a:r>
            <a:r>
              <a:rPr lang="en-GB" sz="2000" b="0" i="1" dirty="0" err="1">
                <a:solidFill>
                  <a:srgbClr val="000000"/>
                </a:solidFill>
                <a:effectLst/>
                <a:latin typeface="Garamond" panose="02020404030301010803" pitchFamily="18" charset="0"/>
              </a:rPr>
              <a:t>Valchev</a:t>
            </a:r>
            <a:r>
              <a:rPr lang="en-GB" sz="2000" b="0" i="1" dirty="0">
                <a:solidFill>
                  <a:srgbClr val="000000"/>
                </a:solidFill>
                <a:effectLst/>
                <a:latin typeface="Garamond" panose="02020404030301010803" pitchFamily="18" charset="0"/>
              </a:rPr>
              <a:t> </a:t>
            </a:r>
            <a:r>
              <a:rPr lang="en-GB" sz="2000" dirty="0">
                <a:solidFill>
                  <a:srgbClr val="000000"/>
                </a:solidFill>
                <a:latin typeface="Garamond" panose="02020404030301010803" pitchFamily="18" charset="0"/>
              </a:rPr>
              <a:t>(unreported)</a:t>
            </a:r>
          </a:p>
          <a:p>
            <a:pPr algn="just">
              <a:lnSpc>
                <a:spcPct val="150000"/>
              </a:lnSpc>
              <a:spcBef>
                <a:spcPts val="0"/>
              </a:spcBef>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Tariff of 9 years;</a:t>
            </a:r>
          </a:p>
          <a:p>
            <a:pPr algn="just">
              <a:lnSpc>
                <a:spcPct val="150000"/>
              </a:lnSpc>
              <a:spcBef>
                <a:spcPts val="0"/>
              </a:spcBef>
            </a:pPr>
            <a:r>
              <a:rPr lang="en-GB" sz="2000" dirty="0">
                <a:solidFill>
                  <a:srgbClr val="000000"/>
                </a:solidFill>
                <a:highlight>
                  <a:srgbClr val="F8FCFF"/>
                </a:highlight>
                <a:latin typeface="Garamond" panose="02020404030301010803" pitchFamily="18" charset="0"/>
                <a:ea typeface="Batang" panose="02030600000101010101" pitchFamily="18" charset="-127"/>
                <a:cs typeface="Times New Roman" panose="02020603050405020304" pitchFamily="18" charset="0"/>
              </a:rPr>
              <a:t>Allegation of ‘computer error’ to misstate turnover: £350,000 vs. £35,000</a:t>
            </a:r>
          </a:p>
          <a:p>
            <a:pPr marL="0" indent="0" algn="just">
              <a:lnSpc>
                <a:spcPct val="150000"/>
              </a:lnSpc>
              <a:buNone/>
            </a:pPr>
            <a:endParaRPr lang="en-GB" sz="2000" i="1" dirty="0">
              <a:solidFill>
                <a:srgbClr val="000000"/>
              </a:solidFill>
              <a:latin typeface="Garamond" panose="02020404030301010803" pitchFamily="18" charset="0"/>
            </a:endParaRPr>
          </a:p>
          <a:p>
            <a:pPr marL="0" indent="0" algn="just">
              <a:lnSpc>
                <a:spcPct val="150000"/>
              </a:lnSpc>
              <a:buNone/>
            </a:pPr>
            <a:r>
              <a:rPr lang="en-GB" sz="2000" i="1" dirty="0">
                <a:solidFill>
                  <a:srgbClr val="000000"/>
                </a:solidFill>
                <a:latin typeface="Garamond" panose="02020404030301010803" pitchFamily="18" charset="0"/>
              </a:rPr>
              <a:t>In Re: NGR Subway </a:t>
            </a:r>
            <a:r>
              <a:rPr lang="en-GB" sz="2000" dirty="0">
                <a:solidFill>
                  <a:srgbClr val="000000"/>
                </a:solidFill>
                <a:latin typeface="Garamond" panose="02020404030301010803" pitchFamily="18" charset="0"/>
              </a:rPr>
              <a:t>(unreported)</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rPr>
              <a:t>Tariff of 10 years;</a:t>
            </a:r>
          </a:p>
          <a:p>
            <a:pPr algn="just">
              <a:lnSpc>
                <a:spcPct val="150000"/>
              </a:lnSpc>
            </a:pPr>
            <a:r>
              <a:rPr lang="en-GB" sz="2000" dirty="0">
                <a:solidFill>
                  <a:srgbClr val="000000"/>
                </a:solidFill>
                <a:effectLst/>
                <a:highlight>
                  <a:srgbClr val="F8FCFF"/>
                </a:highlight>
                <a:latin typeface="Garamond" panose="02020404030301010803" pitchFamily="18" charset="0"/>
                <a:ea typeface="Batang" panose="02030600000101010101" pitchFamily="18" charset="-127"/>
              </a:rPr>
              <a:t>DDJ </a:t>
            </a:r>
            <a:r>
              <a:rPr lang="en-GB" sz="2000" dirty="0">
                <a:solidFill>
                  <a:srgbClr val="000000"/>
                </a:solidFill>
                <a:highlight>
                  <a:srgbClr val="F8FCFF"/>
                </a:highlight>
                <a:latin typeface="Garamond" panose="02020404030301010803" pitchFamily="18" charset="0"/>
                <a:ea typeface="Batang" panose="02030600000101010101" pitchFamily="18" charset="-127"/>
              </a:rPr>
              <a:t>Aikman: Not straightforwardly lying in overstating turnover, but reckless.  Turnover figure more than twice what could have been reasonably estimated.</a:t>
            </a:r>
          </a:p>
          <a:p>
            <a:pPr marL="0" indent="0" algn="just">
              <a:lnSpc>
                <a:spcPct val="150000"/>
              </a:lnSpc>
              <a:buNone/>
            </a:pPr>
            <a:endParaRPr lang="en-GB" sz="2000" dirty="0">
              <a:solidFill>
                <a:srgbClr val="000000"/>
              </a:solidFill>
              <a:effectLst/>
              <a:highlight>
                <a:srgbClr val="F8FCFF"/>
              </a:highlight>
              <a:latin typeface="Garamond" panose="02020404030301010803" pitchFamily="18" charset="0"/>
              <a:ea typeface="Batang" panose="02030600000101010101" pitchFamily="18" charset="-127"/>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2799108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0" y="0"/>
            <a:ext cx="8515350" cy="1325563"/>
          </a:xfrm>
        </p:spPr>
        <p:txBody>
          <a:bodyPr>
            <a:normAutofit/>
          </a:bodyPr>
          <a:lstStyle/>
          <a:p>
            <a:pPr algn="ctr"/>
            <a:r>
              <a:rPr lang="en-GB" sz="2800" dirty="0">
                <a:solidFill>
                  <a:schemeClr val="tx1"/>
                </a:solidFill>
                <a:latin typeface="Garamond" panose="02020404030301010803" pitchFamily="18" charset="0"/>
              </a:rPr>
              <a:t>~ FIN ~</a:t>
            </a: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57276" y="882275"/>
            <a:ext cx="8572626" cy="5196978"/>
          </a:xfrm>
        </p:spPr>
        <p:txBody>
          <a:bodyPr>
            <a:noAutofit/>
          </a:bodyPr>
          <a:lstStyle/>
          <a:p>
            <a:pPr marL="0" indent="0" algn="just">
              <a:lnSpc>
                <a:spcPct val="150000"/>
              </a:lnSpc>
              <a:buNone/>
            </a:pPr>
            <a:endParaRPr lang="en-GB" sz="2000" dirty="0">
              <a:solidFill>
                <a:srgbClr val="000000"/>
              </a:solidFill>
              <a:effectLst/>
              <a:highlight>
                <a:srgbClr val="F8FCFF"/>
              </a:highlight>
              <a:latin typeface="Garamond" panose="02020404030301010803" pitchFamily="18" charset="0"/>
              <a:ea typeface="Batang" panose="02030600000101010101" pitchFamily="18" charset="-127"/>
            </a:endParaRPr>
          </a:p>
          <a:p>
            <a:pPr marL="0" indent="0" algn="ctr">
              <a:lnSpc>
                <a:spcPct val="150000"/>
              </a:lnSpc>
              <a:buNone/>
            </a:pPr>
            <a:r>
              <a:rPr lang="en-GB" sz="2000" dirty="0">
                <a:solidFill>
                  <a:srgbClr val="000000"/>
                </a:solidFill>
                <a:effectLst/>
                <a:highlight>
                  <a:srgbClr val="F8FCFF"/>
                </a:highlight>
                <a:latin typeface="Garamond" panose="02020404030301010803" pitchFamily="18" charset="0"/>
                <a:ea typeface="Batang" panose="02030600000101010101" pitchFamily="18" charset="-127"/>
              </a:rPr>
              <a:t>Thanks so much for listening!</a:t>
            </a: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284187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What This Discussion Will Cover</a:t>
            </a:r>
            <a:endParaRPr lang="en-GB" sz="2800" u="sng" dirty="0">
              <a:solidFill>
                <a:schemeClr val="tx1"/>
              </a:solidFill>
              <a:latin typeface="Garamond" panose="02020404030301010803" pitchFamily="18" charset="0"/>
            </a:endParaRPr>
          </a:p>
        </p:txBody>
      </p:sp>
      <p:sp>
        <p:nvSpPr>
          <p:cNvPr id="3" name="Content Placeholder 2"/>
          <p:cNvSpPr>
            <a:spLocks noGrp="1"/>
          </p:cNvSpPr>
          <p:nvPr>
            <p:ph idx="1"/>
          </p:nvPr>
        </p:nvSpPr>
        <p:spPr>
          <a:xfrm>
            <a:off x="276906" y="816891"/>
            <a:ext cx="7673066" cy="4393466"/>
          </a:xfrm>
        </p:spPr>
        <p:txBody>
          <a:bodyPr>
            <a:normAutofit fontScale="92500" lnSpcReduction="20000"/>
          </a:bodyPr>
          <a:lstStyle/>
          <a:p>
            <a:pPr algn="just"/>
            <a:endParaRPr lang="en-GB" dirty="0">
              <a:solidFill>
                <a:srgbClr val="333335"/>
              </a:solidFill>
              <a:latin typeface="Garamond" panose="02020404030301010803" pitchFamily="18" charset="0"/>
            </a:endParaRPr>
          </a:p>
          <a:p>
            <a:pPr algn="just"/>
            <a:r>
              <a:rPr lang="en-GB" u="none" strike="noStrike" dirty="0">
                <a:solidFill>
                  <a:srgbClr val="333335"/>
                </a:solidFill>
                <a:effectLst/>
                <a:latin typeface="Garamond" panose="02020404030301010803" pitchFamily="18" charset="0"/>
              </a:rPr>
              <a:t>The disqualification regime (esp. s. 6 CDDA)</a:t>
            </a:r>
          </a:p>
          <a:p>
            <a:pPr algn="just"/>
            <a:r>
              <a:rPr lang="en-GB" dirty="0">
                <a:solidFill>
                  <a:srgbClr val="333335"/>
                </a:solidFill>
                <a:latin typeface="Garamond" panose="02020404030301010803" pitchFamily="18" charset="0"/>
              </a:rPr>
              <a:t>Applications for leave (s.17 CDDA)</a:t>
            </a:r>
          </a:p>
          <a:p>
            <a:pPr algn="just"/>
            <a:r>
              <a:rPr lang="en-GB" dirty="0">
                <a:solidFill>
                  <a:srgbClr val="333335"/>
                </a:solidFill>
                <a:latin typeface="Garamond" panose="02020404030301010803" pitchFamily="18" charset="0"/>
              </a:rPr>
              <a:t>Recent caselaw (</a:t>
            </a:r>
            <a:r>
              <a:rPr lang="en-GB" dirty="0" err="1">
                <a:solidFill>
                  <a:srgbClr val="333335"/>
                </a:solidFill>
                <a:latin typeface="Garamond" panose="02020404030301010803" pitchFamily="18" charset="0"/>
              </a:rPr>
              <a:t>Bounceback</a:t>
            </a:r>
            <a:r>
              <a:rPr lang="en-GB" dirty="0">
                <a:solidFill>
                  <a:srgbClr val="333335"/>
                </a:solidFill>
                <a:latin typeface="Garamond" panose="02020404030301010803" pitchFamily="18" charset="0"/>
              </a:rPr>
              <a:t> Loans)</a:t>
            </a:r>
          </a:p>
          <a:p>
            <a:pPr marL="0" indent="0" algn="just">
              <a:buNone/>
            </a:pPr>
            <a:endParaRPr lang="en-GB" dirty="0">
              <a:solidFill>
                <a:srgbClr val="333335"/>
              </a:solidFill>
              <a:latin typeface="Garamond" panose="02020404030301010803" pitchFamily="18" charset="0"/>
            </a:endParaRPr>
          </a:p>
          <a:p>
            <a:pPr marL="0" indent="0" algn="just">
              <a:buNone/>
            </a:pPr>
            <a:r>
              <a:rPr lang="en-GB" dirty="0">
                <a:solidFill>
                  <a:srgbClr val="333335"/>
                </a:solidFill>
                <a:latin typeface="Garamond" panose="02020404030301010803" pitchFamily="18" charset="0"/>
              </a:rPr>
              <a:t>…and with many thanks to Eleanor Temple KC and Matthew Pope of the Insolvency Service</a:t>
            </a:r>
          </a:p>
          <a:p>
            <a:pPr marL="0" indent="0" algn="just">
              <a:buNone/>
            </a:pPr>
            <a:endParaRPr lang="en-GB" dirty="0">
              <a:solidFill>
                <a:srgbClr val="333335"/>
              </a:solidFill>
              <a:latin typeface="Garamond" panose="02020404030301010803" pitchFamily="18" charset="0"/>
            </a:endParaRPr>
          </a:p>
          <a:p>
            <a:pPr marL="0" indent="0" algn="just">
              <a:buNone/>
            </a:pPr>
            <a:endParaRPr lang="en-GB" u="none" strike="noStrike" dirty="0">
              <a:solidFill>
                <a:srgbClr val="333335"/>
              </a:solidFill>
              <a:effectLst/>
              <a:latin typeface="Garamond" panose="02020404030301010803" pitchFamily="18" charset="0"/>
            </a:endParaRPr>
          </a:p>
          <a:p>
            <a:pPr marL="0" indent="0">
              <a:buNone/>
            </a:pPr>
            <a:endParaRPr lang="en-GB" sz="1600" dirty="0"/>
          </a:p>
          <a:p>
            <a:pPr marL="0" indent="0">
              <a:buNone/>
            </a:pPr>
            <a:br>
              <a:rPr lang="en-GB" sz="1600" dirty="0"/>
            </a:br>
            <a:endParaRPr lang="en-GB" sz="2400" baseline="30000" dirty="0">
              <a:solidFill>
                <a:schemeClr val="tx1"/>
              </a:solidFill>
              <a:latin typeface="Garamond" panose="02020404030301010803" pitchFamily="18" charset="0"/>
            </a:endParaRPr>
          </a:p>
        </p:txBody>
      </p:sp>
      <p:sp>
        <p:nvSpPr>
          <p:cNvPr id="6" name="Rectangle 1">
            <a:extLst>
              <a:ext uri="{FF2B5EF4-FFF2-40B4-BE49-F238E27FC236}">
                <a16:creationId xmlns:a16="http://schemas.microsoft.com/office/drawing/2014/main" id="{C8914BCD-5E21-DBAD-15CC-4148EF2F55A9}"/>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A331D2AA-1A09-5422-D0BE-A280C91081C5}"/>
              </a:ext>
            </a:extLst>
          </p:cNvPr>
          <p:cNvSpPr txBox="1">
            <a:spLocks/>
          </p:cNvSpPr>
          <p:nvPr/>
        </p:nvSpPr>
        <p:spPr>
          <a:xfrm>
            <a:off x="429306" y="969291"/>
            <a:ext cx="7673066" cy="43934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600" dirty="0"/>
          </a:p>
          <a:p>
            <a:pPr marL="0" indent="0">
              <a:buFont typeface="Arial" panose="020B0604020202020204" pitchFamily="34" charset="0"/>
              <a:buNone/>
            </a:pPr>
            <a:br>
              <a:rPr lang="en-GB" sz="1600" dirty="0"/>
            </a:br>
            <a:endParaRPr lang="en-GB" sz="2400" baseline="30000" dirty="0">
              <a:solidFill>
                <a:schemeClr val="tx1"/>
              </a:solidFill>
              <a:latin typeface="Garamond" panose="02020404030301010803" pitchFamily="18" charset="0"/>
            </a:endParaRPr>
          </a:p>
        </p:txBody>
      </p:sp>
      <p:sp>
        <p:nvSpPr>
          <p:cNvPr id="5" name="Content Placeholder 2">
            <a:extLst>
              <a:ext uri="{FF2B5EF4-FFF2-40B4-BE49-F238E27FC236}">
                <a16:creationId xmlns:a16="http://schemas.microsoft.com/office/drawing/2014/main" id="{3111FC31-67C6-F9C5-6D68-756852A1E61A}"/>
              </a:ext>
            </a:extLst>
          </p:cNvPr>
          <p:cNvSpPr txBox="1">
            <a:spLocks/>
          </p:cNvSpPr>
          <p:nvPr/>
        </p:nvSpPr>
        <p:spPr>
          <a:xfrm>
            <a:off x="276906" y="816890"/>
            <a:ext cx="7673066" cy="49609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n-GB" sz="1600" b="1" u="sng" dirty="0">
              <a:solidFill>
                <a:schemeClr val="tx1"/>
              </a:solidFill>
              <a:latin typeface="arial" panose="020B0604020202020204" pitchFamily="34" charset="0"/>
            </a:endParaRPr>
          </a:p>
          <a:p>
            <a:pPr marL="0" indent="0" algn="just">
              <a:buNone/>
            </a:pPr>
            <a:endParaRPr lang="en-GB" sz="3200" dirty="0">
              <a:solidFill>
                <a:schemeClr val="tx1"/>
              </a:solidFill>
              <a:latin typeface="arial" panose="020B0604020202020204" pitchFamily="34" charset="0"/>
            </a:endParaRPr>
          </a:p>
        </p:txBody>
      </p:sp>
    </p:spTree>
    <p:extLst>
      <p:ext uri="{BB962C8B-B14F-4D97-AF65-F5344CB8AC3E}">
        <p14:creationId xmlns:p14="http://schemas.microsoft.com/office/powerpoint/2010/main" val="776042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What is Disqualification?</a:t>
            </a:r>
            <a:endParaRPr lang="en-GB" sz="2800" u="sng" dirty="0">
              <a:solidFill>
                <a:schemeClr val="tx1"/>
              </a:solidFill>
              <a:latin typeface="Garamond" panose="02020404030301010803" pitchFamily="18" charset="0"/>
            </a:endParaRPr>
          </a:p>
        </p:txBody>
      </p:sp>
      <p:sp>
        <p:nvSpPr>
          <p:cNvPr id="3" name="Content Placeholder 2"/>
          <p:cNvSpPr>
            <a:spLocks noGrp="1"/>
          </p:cNvSpPr>
          <p:nvPr>
            <p:ph idx="1"/>
          </p:nvPr>
        </p:nvSpPr>
        <p:spPr>
          <a:xfrm>
            <a:off x="276906" y="816890"/>
            <a:ext cx="7673066" cy="4960905"/>
          </a:xfrm>
        </p:spPr>
        <p:txBody>
          <a:bodyPr>
            <a:normAutofit/>
          </a:bodyPr>
          <a:lstStyle/>
          <a:p>
            <a:pPr marL="0" indent="0" algn="just">
              <a:buNone/>
            </a:pPr>
            <a:endParaRPr lang="en-GB" sz="1600" b="1" u="sng" dirty="0">
              <a:solidFill>
                <a:schemeClr val="tx1"/>
              </a:solidFill>
              <a:effectLst/>
              <a:latin typeface="arial" panose="020B0604020202020204" pitchFamily="34" charset="0"/>
            </a:endParaRPr>
          </a:p>
          <a:p>
            <a:pPr marL="0" indent="0" algn="just">
              <a:buNone/>
            </a:pPr>
            <a:r>
              <a:rPr lang="en-GB" sz="1600" b="1" u="sng" dirty="0">
                <a:solidFill>
                  <a:schemeClr val="tx1"/>
                </a:solidFill>
                <a:latin typeface="arial" panose="020B0604020202020204" pitchFamily="34" charset="0"/>
              </a:rPr>
              <a:t>Company Directors Disqualification Act 1986</a:t>
            </a:r>
          </a:p>
          <a:p>
            <a:pPr marL="0" indent="0" algn="just">
              <a:buNone/>
            </a:pPr>
            <a:endParaRPr lang="en-GB" sz="1600" b="1" u="sng" dirty="0">
              <a:solidFill>
                <a:schemeClr val="tx1"/>
              </a:solidFill>
              <a:latin typeface="arial" panose="020B0604020202020204" pitchFamily="34" charset="0"/>
            </a:endParaRPr>
          </a:p>
          <a:p>
            <a:pPr marL="0" indent="0" algn="just">
              <a:buNone/>
            </a:pPr>
            <a:r>
              <a:rPr lang="en-GB" sz="1600" u="sng" dirty="0">
                <a:solidFill>
                  <a:schemeClr val="tx1"/>
                </a:solidFill>
                <a:effectLst/>
                <a:latin typeface="Garamond" panose="02020404030301010803" pitchFamily="18" charset="0"/>
              </a:rPr>
              <a:t>Section 1: </a:t>
            </a:r>
            <a:r>
              <a:rPr lang="en-GB" sz="1600" b="1" u="sng" dirty="0">
                <a:solidFill>
                  <a:schemeClr val="tx1"/>
                </a:solidFill>
                <a:effectLst/>
                <a:latin typeface="Garamond" panose="02020404030301010803" pitchFamily="18" charset="0"/>
              </a:rPr>
              <a:t>Disqualification orders: general. </a:t>
            </a:r>
          </a:p>
          <a:p>
            <a:pPr marL="0" indent="0" algn="just">
              <a:buNone/>
            </a:pPr>
            <a:r>
              <a:rPr lang="en-GB" sz="1600" b="0" i="0" dirty="0">
                <a:solidFill>
                  <a:schemeClr val="tx1"/>
                </a:solidFill>
                <a:effectLst/>
                <a:highlight>
                  <a:srgbClr val="FFFFFF"/>
                </a:highlight>
                <a:latin typeface="Garamond" panose="02020404030301010803" pitchFamily="18" charset="0"/>
              </a:rPr>
              <a:t>(1)In the circumstances specified below in this Act a court may, and under sections 6 , 8ZF and 9A shall, make against a person a disqualification order, that is to say an order that for a period specified in the order—</a:t>
            </a:r>
          </a:p>
          <a:p>
            <a:pPr marL="0" indent="0" algn="just">
              <a:buNone/>
            </a:pPr>
            <a:r>
              <a:rPr lang="en-GB" sz="1600" b="0" i="0" dirty="0">
                <a:solidFill>
                  <a:schemeClr val="tx1"/>
                </a:solidFill>
                <a:effectLst/>
                <a:highlight>
                  <a:srgbClr val="FFFFFF"/>
                </a:highlight>
                <a:latin typeface="Garamond" panose="02020404030301010803" pitchFamily="18" charset="0"/>
              </a:rPr>
              <a:t>(a)he shall not be a director of a company, act as receiver of a company’s property or in any way, whether directly or indirectly, be concerned or take part in the promotion, formation or management of a company unless (in each case) he has the leave of the court, and</a:t>
            </a:r>
          </a:p>
          <a:p>
            <a:pPr marL="0" indent="0" algn="just">
              <a:buNone/>
            </a:pPr>
            <a:r>
              <a:rPr lang="en-GB" sz="1600" b="0" i="0" dirty="0">
                <a:solidFill>
                  <a:schemeClr val="tx1"/>
                </a:solidFill>
                <a:effectLst/>
                <a:highlight>
                  <a:srgbClr val="FFFFFF"/>
                </a:highlight>
                <a:latin typeface="Garamond" panose="02020404030301010803" pitchFamily="18" charset="0"/>
              </a:rPr>
              <a:t>(b)he shall not act as an insolvency practitioner.</a:t>
            </a:r>
          </a:p>
          <a:p>
            <a:pPr marL="0" indent="0" algn="just">
              <a:buNone/>
            </a:pPr>
            <a:endParaRPr lang="en-GB" sz="1600" dirty="0">
              <a:solidFill>
                <a:schemeClr val="tx1"/>
              </a:solidFill>
              <a:highlight>
                <a:srgbClr val="FFFFFF"/>
              </a:highlight>
              <a:latin typeface="Garamond" panose="02020404030301010803" pitchFamily="18" charset="0"/>
            </a:endParaRPr>
          </a:p>
          <a:p>
            <a:pPr marL="0" indent="0" algn="just">
              <a:buNone/>
            </a:pPr>
            <a:r>
              <a:rPr lang="en-GB" sz="1600" dirty="0">
                <a:solidFill>
                  <a:schemeClr val="tx1"/>
                </a:solidFill>
                <a:highlight>
                  <a:srgbClr val="FFFFFF"/>
                </a:highlight>
                <a:latin typeface="Garamond" panose="02020404030301010803" pitchFamily="18" charset="0"/>
              </a:rPr>
              <a:t>~</a:t>
            </a:r>
          </a:p>
          <a:p>
            <a:pPr marL="0" indent="0" algn="just">
              <a:buNone/>
            </a:pPr>
            <a:r>
              <a:rPr lang="en-GB" sz="1600" b="0" i="0" dirty="0">
                <a:solidFill>
                  <a:schemeClr val="tx1"/>
                </a:solidFill>
                <a:effectLst/>
                <a:highlight>
                  <a:srgbClr val="FFFFFF"/>
                </a:highlight>
                <a:latin typeface="Garamond" panose="02020404030301010803" pitchFamily="18" charset="0"/>
              </a:rPr>
              <a:t>Various routes: wrongful trading, certain competition offences (CMA as guardian), certain criminal convictions, etc.</a:t>
            </a:r>
          </a:p>
          <a:p>
            <a:pPr marL="0" indent="0" algn="just">
              <a:buNone/>
            </a:pPr>
            <a:endParaRPr lang="en-GB" sz="1600" b="1" u="sng" dirty="0">
              <a:solidFill>
                <a:schemeClr val="tx1"/>
              </a:solidFill>
              <a:effectLst/>
              <a:latin typeface="arial" panose="020B0604020202020204" pitchFamily="34" charset="0"/>
            </a:endParaRPr>
          </a:p>
        </p:txBody>
      </p:sp>
      <p:sp>
        <p:nvSpPr>
          <p:cNvPr id="6" name="Rectangle 1">
            <a:extLst>
              <a:ext uri="{FF2B5EF4-FFF2-40B4-BE49-F238E27FC236}">
                <a16:creationId xmlns:a16="http://schemas.microsoft.com/office/drawing/2014/main" id="{C8914BCD-5E21-DBAD-15CC-4148EF2F55A9}"/>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4720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Section 6: CDDA </a:t>
            </a:r>
            <a:endParaRPr lang="en-GB" sz="2800" u="sng" dirty="0">
              <a:solidFill>
                <a:schemeClr val="tx1"/>
              </a:solidFill>
              <a:latin typeface="Garamond" panose="02020404030301010803" pitchFamily="18" charset="0"/>
            </a:endParaRPr>
          </a:p>
        </p:txBody>
      </p:sp>
      <p:sp>
        <p:nvSpPr>
          <p:cNvPr id="3" name="Content Placeholder 2"/>
          <p:cNvSpPr>
            <a:spLocks noGrp="1"/>
          </p:cNvSpPr>
          <p:nvPr>
            <p:ph idx="1"/>
          </p:nvPr>
        </p:nvSpPr>
        <p:spPr>
          <a:xfrm>
            <a:off x="276906" y="816891"/>
            <a:ext cx="7673066" cy="4393466"/>
          </a:xfrm>
        </p:spPr>
        <p:txBody>
          <a:bodyPr>
            <a:normAutofit/>
          </a:bodyPr>
          <a:lstStyle/>
          <a:p>
            <a:pPr marL="0" indent="0" algn="just">
              <a:buNone/>
            </a:pPr>
            <a:endParaRPr lang="en-GB" sz="1600" b="1" u="sng" dirty="0">
              <a:solidFill>
                <a:schemeClr val="tx1"/>
              </a:solidFill>
              <a:effectLst/>
              <a:latin typeface="arial" panose="020B0604020202020204" pitchFamily="34" charset="0"/>
            </a:endParaRPr>
          </a:p>
          <a:p>
            <a:pPr marL="0" indent="0" algn="just">
              <a:buNone/>
            </a:pPr>
            <a:r>
              <a:rPr lang="en-GB" sz="1600" b="1" u="sng" dirty="0">
                <a:solidFill>
                  <a:schemeClr val="tx1"/>
                </a:solidFill>
                <a:effectLst/>
                <a:latin typeface="Garamond" panose="02020404030301010803" pitchFamily="18" charset="0"/>
              </a:rPr>
              <a:t>6. Duty of court to disqualify unfit directors</a:t>
            </a:r>
          </a:p>
          <a:p>
            <a:pPr marL="0" indent="0" algn="just">
              <a:buNone/>
            </a:pPr>
            <a:r>
              <a:rPr lang="en-GB" sz="1600" b="0" i="0" dirty="0">
                <a:solidFill>
                  <a:srgbClr val="1E1E1E"/>
                </a:solidFill>
                <a:effectLst/>
                <a:highlight>
                  <a:srgbClr val="FFFFFF"/>
                </a:highlight>
                <a:latin typeface="Garamond" panose="02020404030301010803" pitchFamily="18" charset="0"/>
              </a:rPr>
              <a:t>(1)The court shall make a disqualification order against a person in any case where, on an application under this section—</a:t>
            </a:r>
          </a:p>
          <a:p>
            <a:pPr marL="0" indent="0" algn="just">
              <a:buNone/>
            </a:pPr>
            <a:r>
              <a:rPr lang="en-GB" sz="1600" b="0" i="0" dirty="0">
                <a:solidFill>
                  <a:srgbClr val="1E1E1E"/>
                </a:solidFill>
                <a:effectLst/>
                <a:highlight>
                  <a:srgbClr val="FFFFFF"/>
                </a:highlight>
                <a:latin typeface="Garamond" panose="02020404030301010803" pitchFamily="18" charset="0"/>
              </a:rPr>
              <a:t>(a)the court is satisfied—</a:t>
            </a:r>
          </a:p>
          <a:p>
            <a:pPr marL="0" indent="0" algn="just">
              <a:buNone/>
            </a:pPr>
            <a:r>
              <a:rPr lang="en-GB" sz="1600" b="0" i="0" dirty="0">
                <a:solidFill>
                  <a:srgbClr val="1E1E1E"/>
                </a:solidFill>
                <a:effectLst/>
                <a:highlight>
                  <a:srgbClr val="FFFFFF"/>
                </a:highlight>
                <a:latin typeface="Garamond" panose="02020404030301010803" pitchFamily="18" charset="0"/>
              </a:rPr>
              <a:t>	(</a:t>
            </a:r>
            <a:r>
              <a:rPr lang="en-GB" sz="1600" b="0" i="0" dirty="0" err="1">
                <a:solidFill>
                  <a:srgbClr val="1E1E1E"/>
                </a:solidFill>
                <a:effectLst/>
                <a:highlight>
                  <a:srgbClr val="FFFFFF"/>
                </a:highlight>
                <a:latin typeface="Garamond" panose="02020404030301010803" pitchFamily="18" charset="0"/>
              </a:rPr>
              <a:t>i</a:t>
            </a:r>
            <a:r>
              <a:rPr lang="en-GB" sz="1600" b="0" i="0" dirty="0">
                <a:solidFill>
                  <a:srgbClr val="1E1E1E"/>
                </a:solidFill>
                <a:effectLst/>
                <a:highlight>
                  <a:srgbClr val="FFFFFF"/>
                </a:highlight>
                <a:latin typeface="Garamond" panose="02020404030301010803" pitchFamily="18" charset="0"/>
              </a:rPr>
              <a:t>)that the person is or has been a director of a company which has at 	any time become insolvent (whether while the person was a director or 	subsequently), or</a:t>
            </a:r>
          </a:p>
          <a:p>
            <a:pPr marL="0" indent="0" algn="just">
              <a:buNone/>
            </a:pPr>
            <a:r>
              <a:rPr lang="en-GB" sz="1600" b="0" i="0" dirty="0">
                <a:solidFill>
                  <a:srgbClr val="1E1E1E"/>
                </a:solidFill>
                <a:effectLst/>
                <a:highlight>
                  <a:srgbClr val="FFFFFF"/>
                </a:highlight>
                <a:latin typeface="Garamond" panose="02020404030301010803" pitchFamily="18" charset="0"/>
              </a:rPr>
              <a:t>	(ii)that the person has been a director of a company which has at any 	time been dissolved without becoming insolvent (whether while the 	person was a director or subsequently), and</a:t>
            </a:r>
          </a:p>
          <a:p>
            <a:pPr marL="0" indent="0" algn="just">
              <a:buNone/>
            </a:pPr>
            <a:r>
              <a:rPr lang="en-GB" sz="1600" b="0" i="0" dirty="0">
                <a:solidFill>
                  <a:srgbClr val="1E1E1E"/>
                </a:solidFill>
                <a:effectLst/>
                <a:highlight>
                  <a:srgbClr val="FFFFFF"/>
                </a:highlight>
                <a:latin typeface="Garamond" panose="02020404030301010803" pitchFamily="18" charset="0"/>
              </a:rPr>
              <a:t>(b)the court is satisfied that the person’s conduct as a director of that company (either taken alone or taken together with the person’s conduct as a director of one or more other companies or overseas companies) makes the person unfit to be concerned in the management of a company.</a:t>
            </a:r>
          </a:p>
          <a:p>
            <a:pPr marL="0" indent="0">
              <a:buNone/>
            </a:pPr>
            <a:endParaRPr lang="en-GB" sz="2400" baseline="30000" dirty="0">
              <a:solidFill>
                <a:schemeClr val="tx1"/>
              </a:solidFill>
              <a:latin typeface="Garamond" panose="02020404030301010803" pitchFamily="18" charset="0"/>
            </a:endParaRPr>
          </a:p>
        </p:txBody>
      </p:sp>
      <p:sp>
        <p:nvSpPr>
          <p:cNvPr id="6" name="Rectangle 1">
            <a:extLst>
              <a:ext uri="{FF2B5EF4-FFF2-40B4-BE49-F238E27FC236}">
                <a16:creationId xmlns:a16="http://schemas.microsoft.com/office/drawing/2014/main" id="{C8914BCD-5E21-DBAD-15CC-4148EF2F55A9}"/>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32628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Sources of ‘Unfitness’</a:t>
            </a:r>
            <a:endParaRPr lang="en-GB" sz="2800" u="sng" dirty="0">
              <a:solidFill>
                <a:schemeClr val="tx1"/>
              </a:solidFill>
              <a:latin typeface="Garamond" panose="02020404030301010803" pitchFamily="18" charset="0"/>
            </a:endParaRPr>
          </a:p>
        </p:txBody>
      </p:sp>
      <p:sp>
        <p:nvSpPr>
          <p:cNvPr id="3" name="Content Placeholder 2"/>
          <p:cNvSpPr>
            <a:spLocks noGrp="1"/>
          </p:cNvSpPr>
          <p:nvPr>
            <p:ph idx="1"/>
          </p:nvPr>
        </p:nvSpPr>
        <p:spPr>
          <a:xfrm>
            <a:off x="252663" y="816890"/>
            <a:ext cx="7697309" cy="4657477"/>
          </a:xfrm>
        </p:spPr>
        <p:txBody>
          <a:bodyPr>
            <a:normAutofit fontScale="25000" lnSpcReduction="20000"/>
          </a:bodyPr>
          <a:lstStyle/>
          <a:p>
            <a:pPr marL="0" indent="0" algn="just">
              <a:buNone/>
            </a:pPr>
            <a:endParaRPr lang="en-GB" sz="9600" u="none" strike="noStrike" dirty="0">
              <a:solidFill>
                <a:srgbClr val="333335"/>
              </a:solidFill>
              <a:effectLst/>
              <a:latin typeface="Garamond" panose="02020404030301010803" pitchFamily="18" charset="0"/>
            </a:endParaRPr>
          </a:p>
          <a:p>
            <a:pPr marL="0" indent="0" algn="l">
              <a:buNone/>
            </a:pPr>
            <a:r>
              <a:rPr lang="en-GB" sz="8000" b="1" i="0" u="sng" strike="noStrike" dirty="0">
                <a:solidFill>
                  <a:srgbClr val="202124"/>
                </a:solidFill>
                <a:effectLst/>
                <a:latin typeface="Garamond" panose="02020404030301010803" pitchFamily="18" charset="0"/>
              </a:rPr>
              <a:t>Directors’ Duties (s.171-177 of the Companies Act 2006)</a:t>
            </a:r>
            <a:endParaRPr lang="en-GB" sz="8000" b="0" i="0" u="sng" strike="noStrike" dirty="0">
              <a:solidFill>
                <a:srgbClr val="202124"/>
              </a:solidFill>
              <a:effectLst/>
              <a:latin typeface="Garamond" panose="02020404030301010803" pitchFamily="18" charset="0"/>
            </a:endParaRPr>
          </a:p>
          <a:p>
            <a:pPr algn="l">
              <a:buFont typeface="Arial" panose="020B0604020202020204" pitchFamily="34" charset="0"/>
              <a:buChar char="•"/>
            </a:pPr>
            <a:r>
              <a:rPr lang="en-GB" sz="8000" b="0" i="0" u="none" strike="noStrike" dirty="0">
                <a:solidFill>
                  <a:srgbClr val="202124"/>
                </a:solidFill>
                <a:effectLst/>
                <a:latin typeface="Garamond" panose="02020404030301010803" pitchFamily="18" charset="0"/>
              </a:rPr>
              <a:t>Act within their powers (s.171)</a:t>
            </a:r>
          </a:p>
          <a:p>
            <a:pPr algn="l">
              <a:buFont typeface="Arial" panose="020B0604020202020204" pitchFamily="34" charset="0"/>
              <a:buChar char="•"/>
            </a:pPr>
            <a:r>
              <a:rPr lang="en-GB" sz="8000" b="0" i="0" u="none" strike="noStrike" dirty="0">
                <a:solidFill>
                  <a:srgbClr val="202124"/>
                </a:solidFill>
                <a:effectLst/>
                <a:latin typeface="Garamond" panose="02020404030301010803" pitchFamily="18" charset="0"/>
              </a:rPr>
              <a:t>Promote the success of the company. (s.172)</a:t>
            </a:r>
          </a:p>
          <a:p>
            <a:pPr algn="l">
              <a:buFont typeface="Arial" panose="020B0604020202020204" pitchFamily="34" charset="0"/>
              <a:buChar char="•"/>
            </a:pPr>
            <a:r>
              <a:rPr lang="en-GB" sz="8000" b="0" i="0" u="none" strike="noStrike" dirty="0">
                <a:solidFill>
                  <a:srgbClr val="202124"/>
                </a:solidFill>
                <a:effectLst/>
                <a:latin typeface="Garamond" panose="02020404030301010803" pitchFamily="18" charset="0"/>
              </a:rPr>
              <a:t>Exercise independent judgement (s.173)</a:t>
            </a:r>
          </a:p>
          <a:p>
            <a:pPr algn="l">
              <a:buFont typeface="Arial" panose="020B0604020202020204" pitchFamily="34" charset="0"/>
              <a:buChar char="•"/>
            </a:pPr>
            <a:r>
              <a:rPr lang="en-GB" sz="8000" b="0" i="0" u="none" strike="noStrike" dirty="0">
                <a:solidFill>
                  <a:srgbClr val="202124"/>
                </a:solidFill>
                <a:effectLst/>
                <a:latin typeface="Garamond" panose="02020404030301010803" pitchFamily="18" charset="0"/>
              </a:rPr>
              <a:t>Exercise reasonable care, skill and diligence (s.174)</a:t>
            </a:r>
          </a:p>
          <a:p>
            <a:pPr algn="l">
              <a:buFont typeface="Arial" panose="020B0604020202020204" pitchFamily="34" charset="0"/>
              <a:buChar char="•"/>
            </a:pPr>
            <a:r>
              <a:rPr lang="en-GB" sz="8000" b="0" i="0" u="none" strike="noStrike" dirty="0">
                <a:solidFill>
                  <a:srgbClr val="202124"/>
                </a:solidFill>
                <a:effectLst/>
                <a:latin typeface="Garamond" panose="02020404030301010803" pitchFamily="18" charset="0"/>
              </a:rPr>
              <a:t>Avoid conflicts of interest (s.175)</a:t>
            </a:r>
          </a:p>
          <a:p>
            <a:pPr algn="l">
              <a:buFont typeface="Arial" panose="020B0604020202020204" pitchFamily="34" charset="0"/>
              <a:buChar char="•"/>
            </a:pPr>
            <a:r>
              <a:rPr lang="en-GB" sz="8000" b="0" i="0" u="none" strike="noStrike" dirty="0">
                <a:solidFill>
                  <a:srgbClr val="202124"/>
                </a:solidFill>
                <a:effectLst/>
                <a:latin typeface="Garamond" panose="02020404030301010803" pitchFamily="18" charset="0"/>
              </a:rPr>
              <a:t>Not accept beneﬁts from third parties (s.176)</a:t>
            </a:r>
          </a:p>
          <a:p>
            <a:pPr algn="l">
              <a:buFont typeface="Arial" panose="020B0604020202020204" pitchFamily="34" charset="0"/>
              <a:buChar char="•"/>
            </a:pPr>
            <a:r>
              <a:rPr lang="en-GB" sz="8000" b="0" i="0" u="none" strike="noStrike" dirty="0">
                <a:solidFill>
                  <a:srgbClr val="202124"/>
                </a:solidFill>
                <a:effectLst/>
                <a:latin typeface="Garamond" panose="02020404030301010803" pitchFamily="18" charset="0"/>
              </a:rPr>
              <a:t>Declare interests in transactions or arrangements (s.177)</a:t>
            </a:r>
          </a:p>
          <a:p>
            <a:pPr marL="0" indent="0" algn="l">
              <a:buNone/>
            </a:pPr>
            <a:endParaRPr lang="en-GB" sz="8000" b="0" i="0" u="none" strike="noStrike" dirty="0">
              <a:solidFill>
                <a:srgbClr val="202124"/>
              </a:solidFill>
              <a:effectLst/>
              <a:latin typeface="Garamond" panose="02020404030301010803" pitchFamily="18" charset="0"/>
            </a:endParaRPr>
          </a:p>
          <a:p>
            <a:pPr marL="0" indent="0" algn="l">
              <a:buNone/>
            </a:pPr>
            <a:r>
              <a:rPr lang="en-GB" sz="8000" b="0" i="0" u="none" strike="noStrike" dirty="0">
                <a:solidFill>
                  <a:srgbClr val="202124"/>
                </a:solidFill>
                <a:effectLst/>
                <a:latin typeface="Garamond" panose="02020404030301010803" pitchFamily="18" charset="0"/>
              </a:rPr>
              <a:t>BUT:</a:t>
            </a:r>
          </a:p>
          <a:p>
            <a:pPr marL="0" indent="0" algn="l">
              <a:buNone/>
            </a:pPr>
            <a:r>
              <a:rPr lang="en-GB" sz="8000" dirty="0">
                <a:solidFill>
                  <a:srgbClr val="202124"/>
                </a:solidFill>
                <a:latin typeface="Garamond" panose="02020404030301010803" pitchFamily="18" charset="0"/>
              </a:rPr>
              <a:t>- To breach one’s duty to a Company is </a:t>
            </a:r>
            <a:r>
              <a:rPr lang="en-GB" sz="8000" u="sng" dirty="0">
                <a:solidFill>
                  <a:srgbClr val="202124"/>
                </a:solidFill>
                <a:latin typeface="Garamond" panose="02020404030301010803" pitchFamily="18" charset="0"/>
              </a:rPr>
              <a:t>not necessarily</a:t>
            </a:r>
            <a:r>
              <a:rPr lang="en-GB" sz="8000" dirty="0">
                <a:solidFill>
                  <a:srgbClr val="202124"/>
                </a:solidFill>
                <a:latin typeface="Garamond" panose="02020404030301010803" pitchFamily="18" charset="0"/>
              </a:rPr>
              <a:t> ‘unfitness’ (c.f. </a:t>
            </a:r>
            <a:r>
              <a:rPr lang="en-GB" sz="8000" i="1" dirty="0">
                <a:solidFill>
                  <a:srgbClr val="202124"/>
                </a:solidFill>
                <a:latin typeface="Garamond" panose="02020404030301010803" pitchFamily="18" charset="0"/>
              </a:rPr>
              <a:t>Bath Glass Limited</a:t>
            </a:r>
            <a:r>
              <a:rPr lang="en-GB" sz="8000" dirty="0">
                <a:solidFill>
                  <a:srgbClr val="202124"/>
                </a:solidFill>
                <a:latin typeface="Garamond" panose="02020404030301010803" pitchFamily="18" charset="0"/>
              </a:rPr>
              <a:t> [1988] BCLC 329</a:t>
            </a:r>
          </a:p>
          <a:p>
            <a:pPr marL="0" indent="0" algn="l">
              <a:buNone/>
            </a:pPr>
            <a:r>
              <a:rPr lang="en-GB" sz="8000" dirty="0">
                <a:solidFill>
                  <a:srgbClr val="202124"/>
                </a:solidFill>
                <a:latin typeface="Garamond" panose="02020404030301010803" pitchFamily="18" charset="0"/>
              </a:rPr>
              <a:t>- Perspective: Public protection.  ‘Commercial Morality’.</a:t>
            </a:r>
          </a:p>
          <a:p>
            <a:pPr marL="0" indent="0" algn="l">
              <a:buNone/>
            </a:pPr>
            <a:endParaRPr lang="en-GB" sz="8000" dirty="0">
              <a:solidFill>
                <a:srgbClr val="202124"/>
              </a:solidFill>
              <a:latin typeface="Garamond" panose="02020404030301010803" pitchFamily="18" charset="0"/>
            </a:endParaRPr>
          </a:p>
          <a:p>
            <a:pPr marL="0" indent="0" algn="l">
              <a:buNone/>
            </a:pPr>
            <a:endParaRPr lang="en-GB" sz="8000" dirty="0">
              <a:solidFill>
                <a:srgbClr val="202124"/>
              </a:solidFill>
              <a:latin typeface="Garamond" panose="02020404030301010803" pitchFamily="18" charset="0"/>
            </a:endParaRPr>
          </a:p>
          <a:p>
            <a:pPr marL="0" indent="0" algn="l">
              <a:buNone/>
            </a:pPr>
            <a:endParaRPr lang="en-GB" sz="1600" dirty="0"/>
          </a:p>
          <a:p>
            <a:pPr marL="0" indent="0">
              <a:buNone/>
            </a:pPr>
            <a:br>
              <a:rPr lang="en-GB" sz="1600" dirty="0"/>
            </a:br>
            <a:endParaRPr lang="en-GB" sz="2400" baseline="30000" dirty="0">
              <a:solidFill>
                <a:schemeClr val="tx1"/>
              </a:solidFill>
              <a:latin typeface="Garamond" panose="02020404030301010803" pitchFamily="18" charset="0"/>
            </a:endParaRPr>
          </a:p>
        </p:txBody>
      </p:sp>
      <p:sp>
        <p:nvSpPr>
          <p:cNvPr id="6" name="Rectangle 1">
            <a:extLst>
              <a:ext uri="{FF2B5EF4-FFF2-40B4-BE49-F238E27FC236}">
                <a16:creationId xmlns:a16="http://schemas.microsoft.com/office/drawing/2014/main" id="{C8914BCD-5E21-DBAD-15CC-4148EF2F55A9}"/>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5603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2B42-F9B8-1355-3C9A-E8EA74E92C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C51E3-C652-7323-549A-963441A1E964}"/>
              </a:ext>
            </a:extLst>
          </p:cNvPr>
          <p:cNvSpPr>
            <a:spLocks noGrp="1"/>
          </p:cNvSpPr>
          <p:nvPr>
            <p:ph type="title"/>
          </p:nvPr>
        </p:nvSpPr>
        <p:spPr>
          <a:xfrm>
            <a:off x="628650" y="154109"/>
            <a:ext cx="6969579" cy="1325563"/>
          </a:xfrm>
        </p:spPr>
        <p:txBody>
          <a:bodyPr>
            <a:normAutofit/>
          </a:bodyPr>
          <a:lstStyle/>
          <a:p>
            <a:r>
              <a:rPr lang="en-US" sz="2800" u="sng" dirty="0">
                <a:solidFill>
                  <a:schemeClr val="tx1"/>
                </a:solidFill>
                <a:latin typeface="Garamond" panose="02020404030301010803" pitchFamily="18" charset="0"/>
              </a:rPr>
              <a:t>Source of ‘Unfitness’</a:t>
            </a:r>
            <a:endParaRPr lang="en-GB" sz="2800" u="sng" dirty="0">
              <a:solidFill>
                <a:schemeClr val="tx1"/>
              </a:solidFill>
              <a:latin typeface="Garamond" panose="02020404030301010803" pitchFamily="18" charset="0"/>
            </a:endParaRPr>
          </a:p>
        </p:txBody>
      </p:sp>
      <p:sp>
        <p:nvSpPr>
          <p:cNvPr id="6" name="Rectangle 1">
            <a:extLst>
              <a:ext uri="{FF2B5EF4-FFF2-40B4-BE49-F238E27FC236}">
                <a16:creationId xmlns:a16="http://schemas.microsoft.com/office/drawing/2014/main" id="{7D09AF30-1141-300A-9CAD-508E179E02C1}"/>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FCD54734-376B-1B51-3606-01FF6CA3E0B1}"/>
              </a:ext>
            </a:extLst>
          </p:cNvPr>
          <p:cNvSpPr>
            <a:spLocks noGrp="1"/>
          </p:cNvSpPr>
          <p:nvPr>
            <p:ph idx="1"/>
          </p:nvPr>
        </p:nvSpPr>
        <p:spPr>
          <a:xfrm>
            <a:off x="276906" y="1484680"/>
            <a:ext cx="7673066" cy="4393466"/>
          </a:xfrm>
        </p:spPr>
        <p:txBody>
          <a:bodyPr>
            <a:normAutofit fontScale="55000" lnSpcReduction="20000"/>
          </a:bodyPr>
          <a:lstStyle/>
          <a:p>
            <a:pPr marL="0" indent="0" algn="l">
              <a:buNone/>
            </a:pPr>
            <a:r>
              <a:rPr lang="en-GB" sz="2900" b="1" i="0" u="sng" strike="noStrike" dirty="0">
                <a:solidFill>
                  <a:srgbClr val="202124"/>
                </a:solidFill>
                <a:effectLst/>
                <a:latin typeface="Garamond" panose="02020404030301010803" pitchFamily="18" charset="0"/>
              </a:rPr>
              <a:t>Further Duties Owed by Compan</a:t>
            </a:r>
            <a:r>
              <a:rPr lang="en-GB" sz="2900" b="1" u="sng" dirty="0">
                <a:solidFill>
                  <a:srgbClr val="202124"/>
                </a:solidFill>
                <a:latin typeface="Garamond" panose="02020404030301010803" pitchFamily="18" charset="0"/>
              </a:rPr>
              <a:t>y Directors</a:t>
            </a:r>
            <a:endParaRPr lang="en-GB" sz="2900" b="0" i="0" u="sng" strike="noStrike" dirty="0">
              <a:solidFill>
                <a:srgbClr val="202124"/>
              </a:solidFill>
              <a:effectLst/>
              <a:latin typeface="Garamond" panose="02020404030301010803" pitchFamily="18" charset="0"/>
            </a:endParaRPr>
          </a:p>
          <a:p>
            <a:pPr algn="l">
              <a:buFont typeface="Arial" panose="020B0604020202020204" pitchFamily="34" charset="0"/>
              <a:buChar char="•"/>
            </a:pPr>
            <a:r>
              <a:rPr lang="en-GB" sz="3200" dirty="0">
                <a:solidFill>
                  <a:schemeClr val="bg2">
                    <a:lumMod val="10000"/>
                  </a:schemeClr>
                </a:solidFill>
                <a:latin typeface="Garamond" panose="02020404030301010803" pitchFamily="18" charset="0"/>
              </a:rPr>
              <a:t>Throughout Companies Act 2006</a:t>
            </a:r>
          </a:p>
          <a:p>
            <a:pPr algn="l">
              <a:buFont typeface="Arial" panose="020B0604020202020204" pitchFamily="34" charset="0"/>
              <a:buChar char="•"/>
            </a:pPr>
            <a:r>
              <a:rPr lang="en-GB" sz="3200" dirty="0">
                <a:solidFill>
                  <a:schemeClr val="bg2">
                    <a:lumMod val="10000"/>
                  </a:schemeClr>
                </a:solidFill>
                <a:latin typeface="Garamond" panose="02020404030301010803" pitchFamily="18" charset="0"/>
              </a:rPr>
              <a:t>These obligations are usually owed, in the first instance, by the Company itself.</a:t>
            </a:r>
          </a:p>
          <a:p>
            <a:pPr algn="l">
              <a:buFont typeface="Arial" panose="020B0604020202020204" pitchFamily="34" charset="0"/>
              <a:buChar char="•"/>
            </a:pPr>
            <a:r>
              <a:rPr lang="en-GB" sz="3200" dirty="0">
                <a:solidFill>
                  <a:schemeClr val="bg2">
                    <a:lumMod val="10000"/>
                  </a:schemeClr>
                </a:solidFill>
                <a:latin typeface="Garamond" panose="02020404030301010803" pitchFamily="18" charset="0"/>
              </a:rPr>
              <a:t>No fewer than </a:t>
            </a:r>
            <a:r>
              <a:rPr lang="en-GB" sz="3200" u="sng" dirty="0">
                <a:solidFill>
                  <a:schemeClr val="bg2">
                    <a:lumMod val="10000"/>
                  </a:schemeClr>
                </a:solidFill>
                <a:latin typeface="Garamond" panose="02020404030301010803" pitchFamily="18" charset="0"/>
              </a:rPr>
              <a:t>86 provisions </a:t>
            </a:r>
            <a:r>
              <a:rPr lang="en-GB" sz="3200" dirty="0">
                <a:solidFill>
                  <a:schemeClr val="bg2">
                    <a:lumMod val="10000"/>
                  </a:schemeClr>
                </a:solidFill>
                <a:latin typeface="Garamond" panose="02020404030301010803" pitchFamily="18" charset="0"/>
              </a:rPr>
              <a:t>which contain a criminal penalty.</a:t>
            </a:r>
          </a:p>
          <a:p>
            <a:pPr algn="l">
              <a:buFont typeface="Arial" panose="020B0604020202020204" pitchFamily="34" charset="0"/>
              <a:buChar char="•"/>
            </a:pPr>
            <a:r>
              <a:rPr lang="en-GB" sz="5100" i="1" u="sng" baseline="30000" dirty="0">
                <a:solidFill>
                  <a:schemeClr val="tx1"/>
                </a:solidFill>
                <a:latin typeface="Garamond" panose="02020404030301010803" pitchFamily="18" charset="0"/>
              </a:rPr>
              <a:t>BTI v </a:t>
            </a:r>
            <a:r>
              <a:rPr lang="en-GB" sz="5100" i="1" u="sng" baseline="30000" dirty="0" err="1">
                <a:solidFill>
                  <a:schemeClr val="tx1"/>
                </a:solidFill>
                <a:latin typeface="Garamond" panose="02020404030301010803" pitchFamily="18" charset="0"/>
              </a:rPr>
              <a:t>Sequana</a:t>
            </a:r>
            <a:r>
              <a:rPr lang="en-GB" sz="5100" i="1" u="sng" baseline="30000" dirty="0">
                <a:solidFill>
                  <a:schemeClr val="tx1"/>
                </a:solidFill>
                <a:latin typeface="Garamond" panose="02020404030301010803" pitchFamily="18" charset="0"/>
              </a:rPr>
              <a:t> </a:t>
            </a:r>
            <a:r>
              <a:rPr lang="en-GB" sz="5100" u="sng" baseline="30000" dirty="0">
                <a:solidFill>
                  <a:schemeClr val="tx1"/>
                </a:solidFill>
                <a:latin typeface="Garamond" panose="02020404030301010803" pitchFamily="18" charset="0"/>
              </a:rPr>
              <a:t>[2022] UKSC 25</a:t>
            </a:r>
            <a:r>
              <a:rPr lang="en-GB" sz="5100" baseline="30000" dirty="0">
                <a:solidFill>
                  <a:schemeClr val="tx1"/>
                </a:solidFill>
                <a:latin typeface="Garamond" panose="02020404030301010803" pitchFamily="18" charset="0"/>
              </a:rPr>
              <a:t>: owed to creditors.</a:t>
            </a:r>
            <a:endParaRPr lang="en-GB" sz="5100" i="1" u="sng" dirty="0">
              <a:solidFill>
                <a:schemeClr val="bg2">
                  <a:lumMod val="10000"/>
                </a:schemeClr>
              </a:solidFill>
              <a:latin typeface="Garamond" panose="02020404030301010803" pitchFamily="18" charset="0"/>
            </a:endParaRPr>
          </a:p>
          <a:p>
            <a:pPr algn="l">
              <a:buFont typeface="Arial" panose="020B0604020202020204" pitchFamily="34" charset="0"/>
              <a:buChar char="•"/>
            </a:pPr>
            <a:endParaRPr lang="en-GB" sz="2900" dirty="0">
              <a:latin typeface="Garamond" panose="02020404030301010803" pitchFamily="18" charset="0"/>
            </a:endParaRPr>
          </a:p>
          <a:p>
            <a:pPr marL="0" indent="0" algn="l">
              <a:buNone/>
            </a:pPr>
            <a:r>
              <a:rPr lang="en-GB" sz="2900" dirty="0">
                <a:latin typeface="Garamond" panose="02020404030301010803" pitchFamily="18" charset="0"/>
              </a:rPr>
              <a:t>A worked example: </a:t>
            </a:r>
          </a:p>
          <a:p>
            <a:pPr marL="0" indent="0" algn="l">
              <a:buNone/>
            </a:pPr>
            <a:endParaRPr lang="en-GB" sz="2900" i="1" dirty="0">
              <a:latin typeface="Garamond" panose="02020404030301010803" pitchFamily="18" charset="0"/>
            </a:endParaRPr>
          </a:p>
          <a:p>
            <a:pPr marL="0" indent="0">
              <a:buNone/>
            </a:pPr>
            <a:r>
              <a:rPr lang="en-GB" sz="2900" b="1" u="sng" dirty="0">
                <a:effectLst/>
                <a:latin typeface="Garamond" panose="02020404030301010803" pitchFamily="18" charset="0"/>
              </a:rPr>
              <a:t>387Duty to keep accounting records: offence</a:t>
            </a:r>
          </a:p>
          <a:p>
            <a:pPr marL="0" indent="0">
              <a:buNone/>
            </a:pPr>
            <a:r>
              <a:rPr lang="en-GB" sz="2900" b="0" i="1" dirty="0">
                <a:solidFill>
                  <a:srgbClr val="1E1E1E"/>
                </a:solidFill>
                <a:effectLst/>
                <a:latin typeface="Garamond" panose="02020404030301010803" pitchFamily="18" charset="0"/>
              </a:rPr>
              <a:t>(1)If a company fails to comply with any provision of section 386 (duty to keep accounting records), an offence is committed by every officer of the company who is in default</a:t>
            </a:r>
            <a:endParaRPr lang="en-GB" sz="2900" i="1" dirty="0">
              <a:latin typeface="Garamond" panose="02020404030301010803" pitchFamily="18" charset="0"/>
            </a:endParaRPr>
          </a:p>
          <a:p>
            <a:pPr algn="l">
              <a:buFont typeface="Arial" panose="020B0604020202020204" pitchFamily="34" charset="0"/>
              <a:buChar char="•"/>
            </a:pPr>
            <a:endParaRPr lang="en-GB" sz="2400" dirty="0"/>
          </a:p>
          <a:p>
            <a:pPr marL="0" indent="0">
              <a:buNone/>
            </a:pPr>
            <a:br>
              <a:rPr lang="en-GB" sz="1600" dirty="0"/>
            </a:br>
            <a:endParaRPr lang="en-GB" sz="2400" baseline="300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46627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Sources of ‘Unfitness’</a:t>
            </a:r>
            <a:endParaRPr lang="en-GB" sz="2800" u="sng" dirty="0">
              <a:solidFill>
                <a:schemeClr val="tx1"/>
              </a:solidFill>
              <a:latin typeface="Garamond" panose="02020404030301010803" pitchFamily="18" charset="0"/>
            </a:endParaRPr>
          </a:p>
        </p:txBody>
      </p:sp>
      <p:sp>
        <p:nvSpPr>
          <p:cNvPr id="3" name="Content Placeholder 2"/>
          <p:cNvSpPr>
            <a:spLocks noGrp="1"/>
          </p:cNvSpPr>
          <p:nvPr>
            <p:ph idx="1"/>
          </p:nvPr>
        </p:nvSpPr>
        <p:spPr>
          <a:xfrm>
            <a:off x="252663" y="816890"/>
            <a:ext cx="7697309" cy="4657477"/>
          </a:xfrm>
        </p:spPr>
        <p:txBody>
          <a:bodyPr>
            <a:normAutofit fontScale="25000" lnSpcReduction="20000"/>
          </a:bodyPr>
          <a:lstStyle/>
          <a:p>
            <a:pPr marL="0" indent="0" algn="l">
              <a:buNone/>
            </a:pPr>
            <a:endParaRPr lang="en-GB" sz="6000" b="0" i="0" u="none" strike="noStrike" dirty="0">
              <a:solidFill>
                <a:srgbClr val="0B0C0C"/>
              </a:solidFill>
              <a:effectLst/>
              <a:latin typeface="GDS Transport"/>
            </a:endParaRPr>
          </a:p>
          <a:p>
            <a:pPr marL="0" indent="0" algn="l">
              <a:buNone/>
            </a:pPr>
            <a:r>
              <a:rPr lang="en-GB" sz="7200" b="1" i="0" u="sng" strike="noStrike" dirty="0">
                <a:solidFill>
                  <a:srgbClr val="0B0C0C"/>
                </a:solidFill>
                <a:effectLst/>
                <a:latin typeface="Garamond" panose="02020404030301010803" pitchFamily="18" charset="0"/>
              </a:rPr>
              <a:t>Insolvency Service Says:</a:t>
            </a:r>
          </a:p>
          <a:p>
            <a:pPr marL="0" indent="0" algn="l">
              <a:buNone/>
            </a:pPr>
            <a:r>
              <a:rPr lang="en-GB" sz="7200" b="0" i="0" u="none" strike="noStrike" dirty="0">
                <a:solidFill>
                  <a:srgbClr val="0B0C0C"/>
                </a:solidFill>
                <a:effectLst/>
                <a:latin typeface="Garamond" panose="02020404030301010803" pitchFamily="18" charset="0"/>
              </a:rPr>
              <a:t>There is no finite list of conduct which may lead to disqualification; however, examples include:</a:t>
            </a:r>
          </a:p>
          <a:p>
            <a:pPr algn="l">
              <a:buFont typeface="Arial" panose="020B0604020202020204" pitchFamily="34" charset="0"/>
              <a:buChar char="•"/>
            </a:pPr>
            <a:r>
              <a:rPr lang="en-GB" sz="7200" b="0" i="0" u="none" strike="noStrike" dirty="0">
                <a:solidFill>
                  <a:srgbClr val="0B0C0C"/>
                </a:solidFill>
                <a:effectLst/>
                <a:latin typeface="Garamond" panose="02020404030301010803" pitchFamily="18" charset="0"/>
              </a:rPr>
              <a:t>conduct that seeks to deprive creditors of assets</a:t>
            </a:r>
          </a:p>
          <a:p>
            <a:pPr algn="l">
              <a:buFont typeface="Arial" panose="020B0604020202020204" pitchFamily="34" charset="0"/>
              <a:buChar char="•"/>
            </a:pPr>
            <a:r>
              <a:rPr lang="en-GB" sz="7200" b="0" i="0" u="none" strike="noStrike" dirty="0">
                <a:solidFill>
                  <a:srgbClr val="0B0C0C"/>
                </a:solidFill>
                <a:effectLst/>
                <a:latin typeface="Garamond" panose="02020404030301010803" pitchFamily="18" charset="0"/>
              </a:rPr>
              <a:t>continuing to trade to the detriment of creditors when a company is insolvent</a:t>
            </a:r>
          </a:p>
          <a:p>
            <a:pPr algn="l">
              <a:buFont typeface="Arial" panose="020B0604020202020204" pitchFamily="34" charset="0"/>
              <a:buChar char="•"/>
            </a:pPr>
            <a:r>
              <a:rPr lang="en-GB" sz="7200" b="0" i="0" u="none" strike="noStrike" dirty="0">
                <a:solidFill>
                  <a:srgbClr val="0B0C0C"/>
                </a:solidFill>
                <a:effectLst/>
                <a:latin typeface="Garamond" panose="02020404030301010803" pitchFamily="18" charset="0"/>
              </a:rPr>
              <a:t>fraudulent behaviour</a:t>
            </a:r>
          </a:p>
          <a:p>
            <a:pPr algn="l">
              <a:buFont typeface="Arial" panose="020B0604020202020204" pitchFamily="34" charset="0"/>
              <a:buChar char="•"/>
            </a:pPr>
            <a:r>
              <a:rPr lang="en-GB" sz="7200" b="0" i="0" u="none" strike="noStrike" dirty="0">
                <a:solidFill>
                  <a:srgbClr val="0B0C0C"/>
                </a:solidFill>
                <a:effectLst/>
                <a:latin typeface="Garamond" panose="02020404030301010803" pitchFamily="18" charset="0"/>
              </a:rPr>
              <a:t>failure to keep proper accounting records</a:t>
            </a:r>
          </a:p>
          <a:p>
            <a:pPr algn="l">
              <a:buFont typeface="Arial" panose="020B0604020202020204" pitchFamily="34" charset="0"/>
              <a:buChar char="•"/>
            </a:pPr>
            <a:r>
              <a:rPr lang="en-GB" sz="7200" b="0" i="0" u="none" strike="noStrike" dirty="0">
                <a:solidFill>
                  <a:srgbClr val="0B0C0C"/>
                </a:solidFill>
                <a:effectLst/>
                <a:latin typeface="Garamond" panose="02020404030301010803" pitchFamily="18" charset="0"/>
              </a:rPr>
              <a:t>failure to prepare and file accounts or make returns to Companies House</a:t>
            </a:r>
          </a:p>
          <a:p>
            <a:pPr algn="l">
              <a:buFont typeface="Arial" panose="020B0604020202020204" pitchFamily="34" charset="0"/>
              <a:buChar char="•"/>
            </a:pPr>
            <a:r>
              <a:rPr lang="en-GB" sz="7200" b="0" i="0" u="none" strike="noStrike" dirty="0">
                <a:solidFill>
                  <a:srgbClr val="0B0C0C"/>
                </a:solidFill>
                <a:effectLst/>
                <a:latin typeface="Garamond" panose="02020404030301010803" pitchFamily="18" charset="0"/>
              </a:rPr>
              <a:t>failure to submit tax returns or fairly pay the tax due</a:t>
            </a:r>
          </a:p>
          <a:p>
            <a:pPr algn="l">
              <a:buFont typeface="Arial" panose="020B0604020202020204" pitchFamily="34" charset="0"/>
              <a:buChar char="•"/>
            </a:pPr>
            <a:r>
              <a:rPr lang="en-GB" sz="7200" b="0" i="0" u="none" strike="noStrike" dirty="0">
                <a:solidFill>
                  <a:srgbClr val="0B0C0C"/>
                </a:solidFill>
                <a:effectLst/>
                <a:latin typeface="Garamond" panose="02020404030301010803" pitchFamily="18" charset="0"/>
              </a:rPr>
              <a:t>failure to comply with other regulatory requirements</a:t>
            </a:r>
          </a:p>
          <a:p>
            <a:pPr algn="l">
              <a:buFont typeface="Arial" panose="020B0604020202020204" pitchFamily="34" charset="0"/>
              <a:buChar char="•"/>
            </a:pPr>
            <a:r>
              <a:rPr lang="en-GB" sz="7200" b="0" i="0" u="none" strike="noStrike" dirty="0">
                <a:solidFill>
                  <a:srgbClr val="0B0C0C"/>
                </a:solidFill>
                <a:effectLst/>
                <a:latin typeface="Garamond" panose="02020404030301010803" pitchFamily="18" charset="0"/>
              </a:rPr>
              <a:t>failure to co-operate with the official receiver and/or insolvency practitioner.</a:t>
            </a:r>
          </a:p>
          <a:p>
            <a:pPr marL="0" indent="0" algn="l">
              <a:buNone/>
            </a:pPr>
            <a:endParaRPr lang="en-GB" sz="7200" dirty="0">
              <a:solidFill>
                <a:srgbClr val="202124"/>
              </a:solidFill>
              <a:latin typeface="Garamond" panose="02020404030301010803" pitchFamily="18" charset="0"/>
            </a:endParaRPr>
          </a:p>
          <a:p>
            <a:pPr marL="0" indent="0" algn="l">
              <a:buNone/>
            </a:pPr>
            <a:endParaRPr lang="en-GB" sz="7200" dirty="0">
              <a:solidFill>
                <a:srgbClr val="202124"/>
              </a:solidFill>
              <a:latin typeface="Garamond" panose="02020404030301010803" pitchFamily="18" charset="0"/>
            </a:endParaRPr>
          </a:p>
          <a:p>
            <a:pPr marL="0" indent="0" algn="l">
              <a:buNone/>
            </a:pPr>
            <a:endParaRPr lang="en-GB" sz="1600" dirty="0"/>
          </a:p>
          <a:p>
            <a:pPr marL="0" indent="0">
              <a:buNone/>
            </a:pPr>
            <a:br>
              <a:rPr lang="en-GB" sz="1600" dirty="0"/>
            </a:br>
            <a:endParaRPr lang="en-GB" sz="2400" baseline="30000" dirty="0">
              <a:solidFill>
                <a:schemeClr val="tx1"/>
              </a:solidFill>
              <a:latin typeface="Garamond" panose="02020404030301010803" pitchFamily="18" charset="0"/>
            </a:endParaRPr>
          </a:p>
        </p:txBody>
      </p:sp>
      <p:sp>
        <p:nvSpPr>
          <p:cNvPr id="6" name="Rectangle 1">
            <a:extLst>
              <a:ext uri="{FF2B5EF4-FFF2-40B4-BE49-F238E27FC236}">
                <a16:creationId xmlns:a16="http://schemas.microsoft.com/office/drawing/2014/main" id="{C8914BCD-5E21-DBAD-15CC-4148EF2F55A9}"/>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1522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Sources of ‘Unfitness’: Delegation?</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142068" y="878241"/>
            <a:ext cx="8572626" cy="5010469"/>
          </a:xfrm>
        </p:spPr>
        <p:txBody>
          <a:bodyPr>
            <a:normAutofit/>
          </a:bodyPr>
          <a:lstStyle/>
          <a:p>
            <a:pPr algn="l">
              <a:buFont typeface="Arial" panose="020B0604020202020204" pitchFamily="34" charset="0"/>
              <a:buChar char="•"/>
            </a:pPr>
            <a:endParaRPr lang="en-GB" sz="1800" baseline="30000" dirty="0">
              <a:solidFill>
                <a:schemeClr val="bg2">
                  <a:lumMod val="10000"/>
                </a:schemeClr>
              </a:solidFill>
              <a:latin typeface="Garamond" panose="02020404030301010803" pitchFamily="18" charset="0"/>
            </a:endParaRPr>
          </a:p>
          <a:p>
            <a:pPr marL="0" indent="0" algn="l">
              <a:buNone/>
            </a:pPr>
            <a:r>
              <a:rPr lang="en-GB" sz="1800" b="1" i="0" u="sng" strike="noStrike" dirty="0">
                <a:solidFill>
                  <a:srgbClr val="000000"/>
                </a:solidFill>
                <a:effectLst/>
                <a:latin typeface="-webkit-standard"/>
              </a:rPr>
              <a:t>Re: Glam and Tan Limited [2022] EWHC 855 (Ch)</a:t>
            </a:r>
            <a:r>
              <a:rPr lang="en-GB" sz="1800" i="0" strike="noStrike" dirty="0">
                <a:solidFill>
                  <a:srgbClr val="000000"/>
                </a:solidFill>
                <a:effectLst/>
                <a:latin typeface="-webkit-standard"/>
              </a:rPr>
              <a:t> (ICC Judge Briggs):</a:t>
            </a:r>
            <a:endParaRPr lang="en-GB" sz="1800" u="sng" baseline="30000" dirty="0">
              <a:solidFill>
                <a:schemeClr val="bg2">
                  <a:lumMod val="10000"/>
                </a:schemeClr>
              </a:solidFill>
              <a:latin typeface="Garamond" panose="02020404030301010803" pitchFamily="18" charset="0"/>
            </a:endParaRPr>
          </a:p>
          <a:p>
            <a:pPr marL="0" lvl="0" indent="0" algn="just">
              <a:buNone/>
              <a:tabLst>
                <a:tab pos="457200" algn="l"/>
              </a:tabLst>
            </a:pPr>
            <a:r>
              <a:rPr lang="en-GB" sz="1800" i="1"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In Re Barings plc (No 5) [2000] 1 BCLC 523 Jonathan Parker J (as he was) explained that directors have a collective and individual duty to maintain sufficient knowledge and understanding of the company to enable them to discharge their duties. The delegation he spoke of concerned specific duties rather than a delegation of all duties. </a:t>
            </a:r>
            <a:r>
              <a:rPr lang="en-GB" sz="1800" b="1" i="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Accordingly, exercising the power of delegation "does not absolve a director from the duty to supervise the delegate's discharge of the delegated functions".</a:t>
            </a:r>
            <a:endParaRPr lang="en-GB" sz="1800" b="1" i="1" u="sng" kern="0" baseline="30000" dirty="0">
              <a:solidFill>
                <a:schemeClr val="bg2">
                  <a:lumMod val="1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lvl="0" indent="0">
              <a:buNone/>
              <a:tabLst>
                <a:tab pos="457200" algn="l"/>
              </a:tabLst>
            </a:pPr>
            <a:endParaRPr lang="en-GB" sz="1800" b="1" i="1" u="sng" kern="0" baseline="30000" dirty="0">
              <a:solidFill>
                <a:schemeClr val="bg2">
                  <a:lumMod val="10000"/>
                </a:schemeClr>
              </a:solidFill>
              <a:latin typeface="Garamond" panose="02020404030301010803" pitchFamily="18" charset="0"/>
              <a:ea typeface="Calibri" panose="020F0502020204030204" pitchFamily="34" charset="0"/>
              <a:cs typeface="Times New Roman" panose="02020603050405020304" pitchFamily="18" charset="0"/>
            </a:endParaRPr>
          </a:p>
          <a:p>
            <a:pPr marL="0" lvl="0" indent="0">
              <a:buNone/>
              <a:tabLst>
                <a:tab pos="457200" algn="l"/>
              </a:tabLst>
            </a:pPr>
            <a:r>
              <a:rPr lang="en-GB" sz="2000" b="1" i="1" u="sng" strike="noStrike" dirty="0">
                <a:solidFill>
                  <a:srgbClr val="3D3D3D"/>
                </a:solidFill>
                <a:effectLst/>
                <a:highlight>
                  <a:srgbClr val="FFFFFF"/>
                </a:highlight>
                <a:latin typeface="Garamond" panose="02020404030301010803" pitchFamily="18" charset="0"/>
              </a:rPr>
              <a:t>Secretary of State v Akbar</a:t>
            </a:r>
            <a:r>
              <a:rPr lang="en-GB" sz="2000" b="1" i="0" u="sng" strike="noStrike" dirty="0">
                <a:solidFill>
                  <a:srgbClr val="3D3D3D"/>
                </a:solidFill>
                <a:effectLst/>
                <a:highlight>
                  <a:srgbClr val="FFFFFF"/>
                </a:highlight>
                <a:latin typeface="Garamond" panose="02020404030301010803" pitchFamily="18" charset="0"/>
              </a:rPr>
              <a:t> </a:t>
            </a:r>
            <a:r>
              <a:rPr lang="en-GB" sz="2000" b="0" i="0" u="none" strike="noStrike" dirty="0">
                <a:solidFill>
                  <a:srgbClr val="3D3D3D"/>
                </a:solidFill>
                <a:effectLst/>
                <a:highlight>
                  <a:srgbClr val="FFFFFF"/>
                </a:highlight>
                <a:latin typeface="Garamond" panose="02020404030301010803" pitchFamily="18" charset="0"/>
              </a:rPr>
              <a:t>[2017] EWHC 2856 (Ch) (citing Chadwick J (as he then was) in </a:t>
            </a:r>
            <a:r>
              <a:rPr lang="en-GB" sz="2000" b="0" i="1" u="none" strike="noStrike" dirty="0">
                <a:solidFill>
                  <a:schemeClr val="tx1"/>
                </a:solidFill>
                <a:effectLst/>
                <a:latin typeface="Garamond" panose="02020404030301010803" pitchFamily="18" charset="0"/>
                <a:hlinkClick r:id="rId2">
                  <a:extLst>
                    <a:ext uri="{A12FA001-AC4F-418D-AE19-62706E023703}">
                      <ahyp:hlinkClr xmlns:ahyp="http://schemas.microsoft.com/office/drawing/2018/hyperlinkcolor" val="tx"/>
                    </a:ext>
                  </a:extLst>
                </a:hlinkClick>
              </a:rPr>
              <a:t>Secretary of State v Gash [1997] 1 BCLC 341</a:t>
            </a:r>
            <a:r>
              <a:rPr lang="en-GB" sz="2000" dirty="0">
                <a:solidFill>
                  <a:schemeClr val="tx1"/>
                </a:solidFill>
                <a:latin typeface="Garamond" panose="02020404030301010803" pitchFamily="18" charset="0"/>
              </a:rPr>
              <a:t>) (at 185)</a:t>
            </a:r>
            <a:endParaRPr lang="en-GB" sz="2000" kern="1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p>
            <a:pPr marL="0" lvl="0" indent="0" algn="just">
              <a:buNone/>
              <a:tabLst>
                <a:tab pos="457200" algn="l"/>
              </a:tabLst>
            </a:pPr>
            <a:r>
              <a:rPr lang="en-GB" sz="2000" b="0" i="1" u="none" strike="noStrike" dirty="0">
                <a:solidFill>
                  <a:srgbClr val="3D3D3D"/>
                </a:solidFill>
                <a:effectLst/>
                <a:highlight>
                  <a:srgbClr val="FFFFFF"/>
                </a:highlight>
                <a:latin typeface="Garamond" panose="02020404030301010803" pitchFamily="18" charset="0"/>
              </a:rPr>
              <a:t>The main point, for present purposes, is that the sort of circumstances envisaged by Chadwick J where disqualification </a:t>
            </a:r>
            <a:r>
              <a:rPr lang="en-GB" sz="2000" b="0" i="1" u="sng" dirty="0">
                <a:solidFill>
                  <a:srgbClr val="3D3D3D"/>
                </a:solidFill>
                <a:effectLst/>
                <a:latin typeface="Garamond" panose="02020404030301010803" pitchFamily="18" charset="0"/>
              </a:rPr>
              <a:t>might</a:t>
            </a:r>
            <a:r>
              <a:rPr lang="en-GB" sz="2000" b="0" i="1" u="none" strike="noStrike" dirty="0">
                <a:solidFill>
                  <a:srgbClr val="3D3D3D"/>
                </a:solidFill>
                <a:effectLst/>
                <a:highlight>
                  <a:srgbClr val="FFFFFF"/>
                </a:highlight>
                <a:latin typeface="Garamond" panose="02020404030301010803" pitchFamily="18" charset="0"/>
              </a:rPr>
              <a:t> be avoided, were entirely different. He was dealing with a case where the director in question remained in office trying to carry out his duties and to use his influence to try and bring (in effect wrongful) trading to an end. As Chadwick J pointed out, staying as director to do nothing (other than draw fees or preserve status) would not be a circumstance in which an unfit finding might be avoided. </a:t>
            </a:r>
            <a:endParaRPr lang="en-GB" sz="2000" i="1"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429306" y="969290"/>
            <a:ext cx="8572626"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1873988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5C24-22FF-1261-0986-75650EDEB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D88C2-50F9-5F6F-452F-BDB702A8DF16}"/>
              </a:ext>
            </a:extLst>
          </p:cNvPr>
          <p:cNvSpPr>
            <a:spLocks noGrp="1"/>
          </p:cNvSpPr>
          <p:nvPr>
            <p:ph type="title"/>
          </p:nvPr>
        </p:nvSpPr>
        <p:spPr>
          <a:xfrm>
            <a:off x="628650" y="0"/>
            <a:ext cx="6969579" cy="1325563"/>
          </a:xfrm>
        </p:spPr>
        <p:txBody>
          <a:bodyPr>
            <a:normAutofit/>
          </a:bodyPr>
          <a:lstStyle/>
          <a:p>
            <a:r>
              <a:rPr lang="en-US" sz="2800" u="sng" dirty="0">
                <a:solidFill>
                  <a:schemeClr val="tx1"/>
                </a:solidFill>
                <a:latin typeface="Garamond" panose="02020404030301010803" pitchFamily="18" charset="0"/>
              </a:rPr>
              <a:t>Making a Disqualification Order</a:t>
            </a:r>
            <a:endParaRPr lang="en-GB" sz="2800" u="sng" dirty="0">
              <a:solidFill>
                <a:schemeClr val="tx1"/>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C9E5747-7C0D-4815-11D1-BF3BED3D9102}"/>
              </a:ext>
            </a:extLst>
          </p:cNvPr>
          <p:cNvSpPr>
            <a:spLocks noGrp="1"/>
          </p:cNvSpPr>
          <p:nvPr>
            <p:ph idx="1"/>
          </p:nvPr>
        </p:nvSpPr>
        <p:spPr>
          <a:xfrm>
            <a:off x="142068" y="878241"/>
            <a:ext cx="8572626" cy="5010469"/>
          </a:xfrm>
        </p:spPr>
        <p:txBody>
          <a:bodyPr>
            <a:noAutofit/>
          </a:bodyPr>
          <a:lstStyle/>
          <a:p>
            <a:pPr marL="0" indent="0" algn="just">
              <a:lnSpc>
                <a:spcPct val="150000"/>
              </a:lnSpc>
              <a:buNone/>
            </a:pPr>
            <a:r>
              <a:rPr lang="en-GB" sz="2400" b="1" baseline="30000" dirty="0">
                <a:solidFill>
                  <a:schemeClr val="bg2">
                    <a:lumMod val="10000"/>
                  </a:schemeClr>
                </a:solidFill>
                <a:highlight>
                  <a:srgbClr val="F8FCFF"/>
                </a:highlight>
                <a:latin typeface="Garamond" panose="02020404030301010803" pitchFamily="18" charset="0"/>
                <a:ea typeface="Batang" panose="02030600000101010101" pitchFamily="18" charset="-127"/>
              </a:rPr>
              <a:t>N.B. </a:t>
            </a:r>
            <a:r>
              <a:rPr lang="en-GB" sz="2400" baseline="30000" dirty="0">
                <a:solidFill>
                  <a:schemeClr val="bg2">
                    <a:lumMod val="10000"/>
                  </a:schemeClr>
                </a:solidFill>
                <a:highlight>
                  <a:srgbClr val="F8FCFF"/>
                </a:highlight>
                <a:latin typeface="Garamond" panose="02020404030301010803" pitchFamily="18" charset="0"/>
                <a:ea typeface="Batang" panose="02030600000101010101" pitchFamily="18" charset="-127"/>
              </a:rPr>
              <a:t>If unfitness/preconditions made out, disqualification order is </a:t>
            </a:r>
            <a:r>
              <a:rPr lang="en-GB" sz="2400" u="sng" baseline="30000" dirty="0">
                <a:solidFill>
                  <a:schemeClr val="bg2">
                    <a:lumMod val="10000"/>
                  </a:schemeClr>
                </a:solidFill>
                <a:highlight>
                  <a:srgbClr val="F8FCFF"/>
                </a:highlight>
                <a:latin typeface="Garamond" panose="02020404030301010803" pitchFamily="18" charset="0"/>
                <a:ea typeface="Batang" panose="02030600000101010101" pitchFamily="18" charset="-127"/>
              </a:rPr>
              <a:t>mandatory</a:t>
            </a:r>
            <a:r>
              <a:rPr lang="en-GB" sz="2400" baseline="30000" dirty="0">
                <a:solidFill>
                  <a:schemeClr val="bg2">
                    <a:lumMod val="10000"/>
                  </a:schemeClr>
                </a:solidFill>
                <a:highlight>
                  <a:srgbClr val="F8FCFF"/>
                </a:highlight>
                <a:latin typeface="Garamond" panose="02020404030301010803" pitchFamily="18" charset="0"/>
                <a:ea typeface="Batang" panose="02030600000101010101" pitchFamily="18" charset="-127"/>
              </a:rPr>
              <a:t> under Section 6.</a:t>
            </a:r>
            <a:endParaRPr lang="en-GB" sz="2400" b="1" dirty="0">
              <a:solidFill>
                <a:srgbClr val="000000"/>
              </a:solidFill>
              <a:effectLst/>
              <a:highlight>
                <a:srgbClr val="F8FCFF"/>
              </a:highlight>
              <a:latin typeface="Garamond" panose="02020404030301010803" pitchFamily="18" charset="0"/>
              <a:ea typeface="Batang" panose="02030600000101010101" pitchFamily="18" charset="-127"/>
            </a:endParaRPr>
          </a:p>
          <a:p>
            <a:pPr marL="0" indent="0" algn="just">
              <a:lnSpc>
                <a:spcPct val="150000"/>
              </a:lnSpc>
              <a:buNone/>
            </a:pPr>
            <a:r>
              <a:rPr lang="en-GB" sz="1800" b="1" i="1" dirty="0">
                <a:solidFill>
                  <a:srgbClr val="000000"/>
                </a:solidFill>
                <a:effectLst/>
                <a:highlight>
                  <a:srgbClr val="F8FCFF"/>
                </a:highlight>
                <a:latin typeface="Garamond" panose="02020404030301010803" pitchFamily="18" charset="0"/>
                <a:ea typeface="Batang" panose="02030600000101010101" pitchFamily="18" charset="-127"/>
              </a:rPr>
              <a:t>Re Sevenoaks Stationers (Retail) Limited </a:t>
            </a:r>
            <a:r>
              <a:rPr lang="en-GB" sz="1800" b="1" dirty="0">
                <a:solidFill>
                  <a:srgbClr val="000000"/>
                </a:solidFill>
                <a:effectLst/>
                <a:highlight>
                  <a:srgbClr val="F8FCFF"/>
                </a:highlight>
                <a:latin typeface="Garamond" panose="02020404030301010803" pitchFamily="18" charset="0"/>
                <a:ea typeface="Batang" panose="02030600000101010101" pitchFamily="18" charset="-127"/>
              </a:rPr>
              <a:t>1991 [BCLC] 325:</a:t>
            </a:r>
          </a:p>
          <a:p>
            <a:pPr algn="just">
              <a:lnSpc>
                <a:spcPct val="150000"/>
              </a:lnSpc>
            </a:pPr>
            <a:r>
              <a:rPr lang="en-GB" sz="1800" dirty="0">
                <a:solidFill>
                  <a:srgbClr val="000000"/>
                </a:solidFill>
                <a:effectLst/>
                <a:highlight>
                  <a:srgbClr val="F8FCFF"/>
                </a:highlight>
                <a:latin typeface="Garamond" panose="02020404030301010803" pitchFamily="18" charset="0"/>
                <a:ea typeface="Batang" panose="02030600000101010101" pitchFamily="18" charset="-127"/>
              </a:rPr>
              <a:t>The top bracket of disqualification for periods over ten years should be reserved for particularly serious cases. These may include cases where a director who has already had one period of disqualification imposed on him falls to be disqualified yet again. </a:t>
            </a:r>
            <a:endParaRPr lang="en-GB" sz="1800" dirty="0">
              <a:highlight>
                <a:srgbClr val="F8FCFF"/>
              </a:highlight>
              <a:latin typeface="Garamond" panose="02020404030301010803" pitchFamily="18" charset="0"/>
              <a:ea typeface="Batang" panose="02030600000101010101" pitchFamily="18" charset="-127"/>
            </a:endParaRPr>
          </a:p>
          <a:p>
            <a:pPr algn="just">
              <a:lnSpc>
                <a:spcPct val="150000"/>
              </a:lnSpc>
            </a:pPr>
            <a:r>
              <a:rPr lang="en-GB" sz="1800" dirty="0">
                <a:solidFill>
                  <a:srgbClr val="000000"/>
                </a:solidFill>
                <a:effectLst/>
                <a:highlight>
                  <a:srgbClr val="F8FCFF"/>
                </a:highlight>
                <a:latin typeface="Garamond" panose="02020404030301010803" pitchFamily="18" charset="0"/>
                <a:ea typeface="Batang" panose="02030600000101010101" pitchFamily="18" charset="-127"/>
              </a:rPr>
              <a:t>The minimum bracket of two to five years' disqualification should be applied where, though disqualification is mandatory, the case is, relatively, not very serious. </a:t>
            </a:r>
            <a:endParaRPr lang="en-GB" sz="1800" dirty="0">
              <a:highlight>
                <a:srgbClr val="F8FCFF"/>
              </a:highlight>
              <a:latin typeface="Garamond" panose="02020404030301010803" pitchFamily="18" charset="0"/>
              <a:ea typeface="Batang" panose="02030600000101010101" pitchFamily="18" charset="-127"/>
            </a:endParaRPr>
          </a:p>
          <a:p>
            <a:pPr algn="just">
              <a:lnSpc>
                <a:spcPct val="150000"/>
              </a:lnSpc>
            </a:pPr>
            <a:r>
              <a:rPr lang="en-GB" sz="1800" dirty="0">
                <a:solidFill>
                  <a:srgbClr val="000000"/>
                </a:solidFill>
                <a:effectLst/>
                <a:highlight>
                  <a:srgbClr val="F8FCFF"/>
                </a:highlight>
                <a:latin typeface="Garamond" panose="02020404030301010803" pitchFamily="18" charset="0"/>
                <a:ea typeface="Batang" panose="02030600000101010101" pitchFamily="18" charset="-127"/>
              </a:rPr>
              <a:t>The middle bracket of disqualification for from six to ten years should apply for serious cases which do not merit the top bracket.</a:t>
            </a:r>
            <a:endParaRPr lang="en-GB" sz="1800" dirty="0">
              <a:effectLst/>
              <a:highlight>
                <a:srgbClr val="F8FCFF"/>
              </a:highlight>
              <a:latin typeface="Garamond" panose="02020404030301010803" pitchFamily="18" charset="0"/>
              <a:ea typeface="Batang" panose="02030600000101010101" pitchFamily="18" charset="-127"/>
            </a:endParaRPr>
          </a:p>
        </p:txBody>
      </p:sp>
      <p:sp>
        <p:nvSpPr>
          <p:cNvPr id="6" name="Rectangle 1">
            <a:extLst>
              <a:ext uri="{FF2B5EF4-FFF2-40B4-BE49-F238E27FC236}">
                <a16:creationId xmlns:a16="http://schemas.microsoft.com/office/drawing/2014/main" id="{9757B095-8048-58C2-C3FE-AF9339F10B9D}"/>
              </a:ext>
            </a:extLst>
          </p:cNvPr>
          <p:cNvSpPr>
            <a:spLocks noChangeArrowheads="1"/>
          </p:cNvSpPr>
          <p:nvPr/>
        </p:nvSpPr>
        <p:spPr bwMode="auto">
          <a:xfrm>
            <a:off x="628650" y="3681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Content Placeholder 2">
            <a:extLst>
              <a:ext uri="{FF2B5EF4-FFF2-40B4-BE49-F238E27FC236}">
                <a16:creationId xmlns:a16="http://schemas.microsoft.com/office/drawing/2014/main" id="{CA14D724-A930-3778-2642-50A7B8D28945}"/>
              </a:ext>
            </a:extLst>
          </p:cNvPr>
          <p:cNvSpPr txBox="1">
            <a:spLocks/>
          </p:cNvSpPr>
          <p:nvPr/>
        </p:nvSpPr>
        <p:spPr>
          <a:xfrm>
            <a:off x="142068" y="969290"/>
            <a:ext cx="8859864" cy="50104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800" baseline="30000" dirty="0">
              <a:solidFill>
                <a:schemeClr val="bg2">
                  <a:lumMod val="10000"/>
                </a:schemeClr>
              </a:solidFill>
              <a:latin typeface="Garamond" panose="02020404030301010803" pitchFamily="18" charset="0"/>
            </a:endParaRPr>
          </a:p>
          <a:p>
            <a:pPr marL="0" indent="0">
              <a:buNone/>
            </a:pPr>
            <a:endParaRPr lang="en-GB" sz="1800" dirty="0">
              <a:solidFill>
                <a:schemeClr val="bg2">
                  <a:lumMod val="10000"/>
                </a:schemeClr>
              </a:solidFill>
              <a:effectLst/>
              <a:latin typeface="Garamond" panose="02020404030301010803" pitchFamily="18" charset="0"/>
            </a:endParaRPr>
          </a:p>
          <a:p>
            <a:endParaRPr lang="en-GB" sz="1800" dirty="0">
              <a:solidFill>
                <a:schemeClr val="bg2">
                  <a:lumMod val="10000"/>
                </a:schemeClr>
              </a:solidFill>
              <a:effectLst/>
              <a:latin typeface="Garamond" panose="02020404030301010803" pitchFamily="18" charset="0"/>
            </a:endParaRPr>
          </a:p>
          <a:p>
            <a:endParaRPr lang="en-GB" sz="1800" u="sng" dirty="0">
              <a:solidFill>
                <a:schemeClr val="bg2">
                  <a:lumMod val="10000"/>
                </a:schemeClr>
              </a:solidFill>
              <a:effectLst/>
              <a:latin typeface="Garamond" panose="02020404030301010803" pitchFamily="18" charset="0"/>
            </a:endParaRPr>
          </a:p>
          <a:p>
            <a:endParaRPr lang="en-GB" sz="1400" u="sng" dirty="0">
              <a:solidFill>
                <a:schemeClr val="bg2">
                  <a:lumMod val="10000"/>
                </a:schemeClr>
              </a:solidFill>
              <a:effectLst/>
              <a:latin typeface="Garamond" panose="02020404030301010803" pitchFamily="18" charset="0"/>
            </a:endParaRPr>
          </a:p>
        </p:txBody>
      </p:sp>
    </p:spTree>
    <p:extLst>
      <p:ext uri="{BB962C8B-B14F-4D97-AF65-F5344CB8AC3E}">
        <p14:creationId xmlns:p14="http://schemas.microsoft.com/office/powerpoint/2010/main" val="2153144449"/>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78BDE9"/>
      </a:accent1>
      <a:accent2>
        <a:srgbClr val="33377B"/>
      </a:accent2>
      <a:accent3>
        <a:srgbClr val="B9B8AE"/>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INGS POWERPOINT TEMPLATE 2018" id="{B50DB149-6D8D-41E7-85E4-2359C6B57791}" vid="{7755A5AA-BA2D-498D-93C4-0645E69B78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9227</TotalTime>
  <Words>1765</Words>
  <Application>Microsoft Office PowerPoint</Application>
  <PresentationFormat>On-screen Show (4:3)</PresentationFormat>
  <Paragraphs>201</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Arial</vt:lpstr>
      <vt:lpstr>Calibri</vt:lpstr>
      <vt:lpstr>Calibri Light</vt:lpstr>
      <vt:lpstr>Garamond</vt:lpstr>
      <vt:lpstr>GDS Transport</vt:lpstr>
      <vt:lpstr>-webkit-standard</vt:lpstr>
      <vt:lpstr>Office Theme</vt:lpstr>
      <vt:lpstr>                 Directors Disqualification:  The regime in a time of post-COVID  May 2024  </vt:lpstr>
      <vt:lpstr>What This Discussion Will Cover</vt:lpstr>
      <vt:lpstr>What is Disqualification?</vt:lpstr>
      <vt:lpstr>Section 6: CDDA </vt:lpstr>
      <vt:lpstr>Sources of ‘Unfitness’</vt:lpstr>
      <vt:lpstr>Source of ‘Unfitness’</vt:lpstr>
      <vt:lpstr>Sources of ‘Unfitness’</vt:lpstr>
      <vt:lpstr>Sources of ‘Unfitness’: Delegation?</vt:lpstr>
      <vt:lpstr>Making a Disqualification Order</vt:lpstr>
      <vt:lpstr>Undertakings</vt:lpstr>
      <vt:lpstr>Section 17 Applications</vt:lpstr>
      <vt:lpstr>Section 17 Applications</vt:lpstr>
      <vt:lpstr>Section 17 Applications</vt:lpstr>
      <vt:lpstr>Recent Developments: Bounceback Loans (BBL)</vt:lpstr>
      <vt:lpstr>Recent Developments: Bounceback Loans (BBL)</vt:lpstr>
      <vt:lpstr>Recent Developments: Bounceback Loans (BBL)</vt:lpstr>
      <vt:lpstr>~ FIN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KINGS POWERPOINT</dc:title>
  <dc:creator>Marketing</dc:creator>
  <cp:lastModifiedBy>Katie Tiltman</cp:lastModifiedBy>
  <cp:revision>62</cp:revision>
  <dcterms:created xsi:type="dcterms:W3CDTF">2018-01-17T11:19:08Z</dcterms:created>
  <dcterms:modified xsi:type="dcterms:W3CDTF">2024-05-22T09:26:59Z</dcterms:modified>
</cp:coreProperties>
</file>