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4"/>
  </p:notesMasterIdLst>
  <p:sldIdLst>
    <p:sldId id="256" r:id="rId5"/>
    <p:sldId id="258" r:id="rId6"/>
    <p:sldId id="278" r:id="rId7"/>
    <p:sldId id="262" r:id="rId8"/>
    <p:sldId id="271" r:id="rId9"/>
    <p:sldId id="272" r:id="rId10"/>
    <p:sldId id="273" r:id="rId11"/>
    <p:sldId id="298" r:id="rId12"/>
    <p:sldId id="299" r:id="rId13"/>
    <p:sldId id="281" r:id="rId14"/>
    <p:sldId id="274" r:id="rId15"/>
    <p:sldId id="280" r:id="rId16"/>
    <p:sldId id="275" r:id="rId17"/>
    <p:sldId id="282" r:id="rId18"/>
    <p:sldId id="276" r:id="rId19"/>
    <p:sldId id="283" r:id="rId20"/>
    <p:sldId id="284" r:id="rId21"/>
    <p:sldId id="300" r:id="rId22"/>
    <p:sldId id="301"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03683"/>
    <a:srgbClr val="003D7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8777" autoAdjust="0"/>
    <p:restoredTop sz="94660"/>
  </p:normalViewPr>
  <p:slideViewPr>
    <p:cSldViewPr snapToGrid="0">
      <p:cViewPr varScale="1">
        <p:scale>
          <a:sx n="139" d="100"/>
          <a:sy n="139" d="100"/>
        </p:scale>
        <p:origin x="168" y="4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8E537B-A679-784B-8120-65ABAC6115A9}" type="datetimeFigureOut">
              <a:rPr lang="en-US" smtClean="0"/>
              <a:t>6/12/23</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57E0C8-BFC0-8E42-8F18-E5E678C795CA}" type="slidenum">
              <a:rPr lang="en-US" smtClean="0"/>
              <a:t>‹#›</a:t>
            </a:fld>
            <a:endParaRPr lang="en-US" dirty="0"/>
          </a:p>
        </p:txBody>
      </p:sp>
    </p:spTree>
    <p:extLst>
      <p:ext uri="{BB962C8B-B14F-4D97-AF65-F5344CB8AC3E}">
        <p14:creationId xmlns:p14="http://schemas.microsoft.com/office/powerpoint/2010/main" val="769146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57E0C8-BFC0-8E42-8F18-E5E678C795CA}" type="slidenum">
              <a:rPr lang="en-US" smtClean="0"/>
              <a:t>1</a:t>
            </a:fld>
            <a:endParaRPr lang="en-US" dirty="0"/>
          </a:p>
        </p:txBody>
      </p:sp>
    </p:spTree>
    <p:extLst>
      <p:ext uri="{BB962C8B-B14F-4D97-AF65-F5344CB8AC3E}">
        <p14:creationId xmlns:p14="http://schemas.microsoft.com/office/powerpoint/2010/main" val="92914896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685800" y="1793875"/>
            <a:ext cx="5629275" cy="2387600"/>
          </a:xfrm>
          <a:prstGeom prst="rect">
            <a:avLst/>
          </a:prstGeom>
        </p:spPr>
        <p:txBody>
          <a:bodyPr anchor="b"/>
          <a:lstStyle>
            <a:lvl1pPr algn="l">
              <a:defRPr sz="6000" b="1">
                <a:solidFill>
                  <a:schemeClr val="accent1"/>
                </a:solidFill>
              </a:defRPr>
            </a:lvl1pPr>
          </a:lstStyle>
          <a:p>
            <a:r>
              <a:rPr lang="en-US" dirty="0"/>
              <a:t>Click to edit Master title style</a:t>
            </a:r>
          </a:p>
        </p:txBody>
      </p:sp>
      <p:sp>
        <p:nvSpPr>
          <p:cNvPr id="3" name="Subtitle 2"/>
          <p:cNvSpPr>
            <a:spLocks noGrp="1"/>
          </p:cNvSpPr>
          <p:nvPr>
            <p:ph type="subTitle" idx="1"/>
          </p:nvPr>
        </p:nvSpPr>
        <p:spPr>
          <a:xfrm>
            <a:off x="685800" y="4273550"/>
            <a:ext cx="6858000" cy="1655762"/>
          </a:xfrm>
        </p:spPr>
        <p:txBody>
          <a:bodyPr/>
          <a:lstStyle>
            <a:lvl1pPr marL="0" indent="0" algn="l">
              <a:buNone/>
              <a:defRPr sz="2400">
                <a:solidFill>
                  <a:srgbClr val="90368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1569468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4314825" cy="1325563"/>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0245070D-9730-4DC1-B8EB-DD7D50AA5D07}" type="datetimeFigureOut">
              <a:rPr lang="en-GB" smtClean="0"/>
              <a:t>12/06/2023</a:t>
            </a:fld>
            <a:endParaRPr lang="en-GB" dirty="0"/>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GB" dirty="0"/>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C56A0886-87A6-466F-9C69-E15BCE6BD280}" type="slidenum">
              <a:rPr lang="en-GB" smtClean="0"/>
              <a:t>‹#›</a:t>
            </a:fld>
            <a:endParaRPr lang="en-GB" dirty="0"/>
          </a:p>
        </p:txBody>
      </p:sp>
    </p:spTree>
    <p:extLst>
      <p:ext uri="{BB962C8B-B14F-4D97-AF65-F5344CB8AC3E}">
        <p14:creationId xmlns:p14="http://schemas.microsoft.com/office/powerpoint/2010/main" val="22218724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0245070D-9730-4DC1-B8EB-DD7D50AA5D07}" type="datetimeFigureOut">
              <a:rPr lang="en-GB" smtClean="0"/>
              <a:t>12/06/2023</a:t>
            </a:fld>
            <a:endParaRPr lang="en-GB" dirty="0"/>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GB" dirty="0"/>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C56A0886-87A6-466F-9C69-E15BCE6BD280}" type="slidenum">
              <a:rPr lang="en-GB" smtClean="0"/>
              <a:t>‹#›</a:t>
            </a:fld>
            <a:endParaRPr lang="en-GB" dirty="0"/>
          </a:p>
        </p:txBody>
      </p:sp>
    </p:spTree>
    <p:extLst>
      <p:ext uri="{BB962C8B-B14F-4D97-AF65-F5344CB8AC3E}">
        <p14:creationId xmlns:p14="http://schemas.microsoft.com/office/powerpoint/2010/main" val="2889774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4314825" cy="1325563"/>
          </a:xfrm>
          <a:prstGeom prst="rect">
            <a:avLst/>
          </a:prstGeom>
        </p:spPr>
        <p:txBody>
          <a:bodyPr/>
          <a:lstStyle>
            <a:lvl1pPr>
              <a:defRPr b="1">
                <a:solidFill>
                  <a:schemeClr val="accent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0245070D-9730-4DC1-B8EB-DD7D50AA5D07}" type="datetimeFigureOut">
              <a:rPr lang="en-GB" smtClean="0"/>
              <a:t>12/06/2023</a:t>
            </a:fld>
            <a:endParaRPr lang="en-GB" dirty="0"/>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GB" dirty="0"/>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C56A0886-87A6-466F-9C69-E15BCE6BD280}" type="slidenum">
              <a:rPr lang="en-GB" smtClean="0"/>
              <a:t>‹#›</a:t>
            </a:fld>
            <a:endParaRPr lang="en-GB" dirty="0"/>
          </a:p>
        </p:txBody>
      </p:sp>
    </p:spTree>
    <p:extLst>
      <p:ext uri="{BB962C8B-B14F-4D97-AF65-F5344CB8AC3E}">
        <p14:creationId xmlns:p14="http://schemas.microsoft.com/office/powerpoint/2010/main" val="37224686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a:prstGeom prst="rect">
            <a:avLst/>
          </a:prstGeo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0245070D-9730-4DC1-B8EB-DD7D50AA5D07}" type="datetimeFigureOut">
              <a:rPr lang="en-GB" smtClean="0"/>
              <a:t>12/06/2023</a:t>
            </a:fld>
            <a:endParaRPr lang="en-GB" dirty="0"/>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GB" dirty="0"/>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C56A0886-87A6-466F-9C69-E15BCE6BD280}" type="slidenum">
              <a:rPr lang="en-GB" smtClean="0"/>
              <a:t>‹#›</a:t>
            </a:fld>
            <a:endParaRPr lang="en-GB" dirty="0"/>
          </a:p>
        </p:txBody>
      </p:sp>
    </p:spTree>
    <p:extLst>
      <p:ext uri="{BB962C8B-B14F-4D97-AF65-F5344CB8AC3E}">
        <p14:creationId xmlns:p14="http://schemas.microsoft.com/office/powerpoint/2010/main" val="896799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4314825" cy="1325563"/>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0245070D-9730-4DC1-B8EB-DD7D50AA5D07}" type="datetimeFigureOut">
              <a:rPr lang="en-GB" smtClean="0"/>
              <a:t>12/06/2023</a:t>
            </a:fld>
            <a:endParaRPr lang="en-GB" dirty="0"/>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GB" dirty="0"/>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C56A0886-87A6-466F-9C69-E15BCE6BD280}" type="slidenum">
              <a:rPr lang="en-GB" smtClean="0"/>
              <a:t>‹#›</a:t>
            </a:fld>
            <a:endParaRPr lang="en-GB" dirty="0"/>
          </a:p>
        </p:txBody>
      </p:sp>
    </p:spTree>
    <p:extLst>
      <p:ext uri="{BB962C8B-B14F-4D97-AF65-F5344CB8AC3E}">
        <p14:creationId xmlns:p14="http://schemas.microsoft.com/office/powerpoint/2010/main" val="3680960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0245070D-9730-4DC1-B8EB-DD7D50AA5D07}" type="datetimeFigureOut">
              <a:rPr lang="en-GB" smtClean="0"/>
              <a:t>12/06/2023</a:t>
            </a:fld>
            <a:endParaRPr lang="en-GB" dirty="0"/>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endParaRPr lang="en-GB" dirty="0"/>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C56A0886-87A6-466F-9C69-E15BCE6BD280}" type="slidenum">
              <a:rPr lang="en-GB" smtClean="0"/>
              <a:t>‹#›</a:t>
            </a:fld>
            <a:endParaRPr lang="en-GB" dirty="0"/>
          </a:p>
        </p:txBody>
      </p:sp>
    </p:spTree>
    <p:extLst>
      <p:ext uri="{BB962C8B-B14F-4D97-AF65-F5344CB8AC3E}">
        <p14:creationId xmlns:p14="http://schemas.microsoft.com/office/powerpoint/2010/main" val="2117405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4314825" cy="1325563"/>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fld id="{0245070D-9730-4DC1-B8EB-DD7D50AA5D07}" type="datetimeFigureOut">
              <a:rPr lang="en-GB" smtClean="0"/>
              <a:t>12/06/2023</a:t>
            </a:fld>
            <a:endParaRPr lang="en-GB" dirty="0"/>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endParaRPr lang="en-GB" dirty="0"/>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C56A0886-87A6-466F-9C69-E15BCE6BD280}" type="slidenum">
              <a:rPr lang="en-GB" smtClean="0"/>
              <a:t>‹#›</a:t>
            </a:fld>
            <a:endParaRPr lang="en-GB" dirty="0"/>
          </a:p>
        </p:txBody>
      </p:sp>
    </p:spTree>
    <p:extLst>
      <p:ext uri="{BB962C8B-B14F-4D97-AF65-F5344CB8AC3E}">
        <p14:creationId xmlns:p14="http://schemas.microsoft.com/office/powerpoint/2010/main" val="367418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0245070D-9730-4DC1-B8EB-DD7D50AA5D07}" type="datetimeFigureOut">
              <a:rPr lang="en-GB" smtClean="0"/>
              <a:t>12/06/2023</a:t>
            </a:fld>
            <a:endParaRPr lang="en-GB" dirty="0"/>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endParaRPr lang="en-GB" dirty="0"/>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C56A0886-87A6-466F-9C69-E15BCE6BD280}" type="slidenum">
              <a:rPr lang="en-GB" smtClean="0"/>
              <a:t>‹#›</a:t>
            </a:fld>
            <a:endParaRPr lang="en-GB" dirty="0"/>
          </a:p>
        </p:txBody>
      </p:sp>
    </p:spTree>
    <p:extLst>
      <p:ext uri="{BB962C8B-B14F-4D97-AF65-F5344CB8AC3E}">
        <p14:creationId xmlns:p14="http://schemas.microsoft.com/office/powerpoint/2010/main" val="3820461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0245070D-9730-4DC1-B8EB-DD7D50AA5D07}" type="datetimeFigureOut">
              <a:rPr lang="en-GB" smtClean="0"/>
              <a:t>12/06/2023</a:t>
            </a:fld>
            <a:endParaRPr lang="en-GB" dirty="0"/>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GB" dirty="0"/>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C56A0886-87A6-466F-9C69-E15BCE6BD280}" type="slidenum">
              <a:rPr lang="en-GB" smtClean="0"/>
              <a:t>‹#›</a:t>
            </a:fld>
            <a:endParaRPr lang="en-GB" dirty="0"/>
          </a:p>
        </p:txBody>
      </p:sp>
    </p:spTree>
    <p:extLst>
      <p:ext uri="{BB962C8B-B14F-4D97-AF65-F5344CB8AC3E}">
        <p14:creationId xmlns:p14="http://schemas.microsoft.com/office/powerpoint/2010/main" val="17937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0245070D-9730-4DC1-B8EB-DD7D50AA5D07}" type="datetimeFigureOut">
              <a:rPr lang="en-GB" smtClean="0"/>
              <a:t>12/06/2023</a:t>
            </a:fld>
            <a:endParaRPr lang="en-GB" dirty="0"/>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GB" dirty="0"/>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C56A0886-87A6-466F-9C69-E15BCE6BD280}" type="slidenum">
              <a:rPr lang="en-GB" smtClean="0"/>
              <a:t>‹#›</a:t>
            </a:fld>
            <a:endParaRPr lang="en-GB" dirty="0"/>
          </a:p>
        </p:txBody>
      </p:sp>
    </p:spTree>
    <p:extLst>
      <p:ext uri="{BB962C8B-B14F-4D97-AF65-F5344CB8AC3E}">
        <p14:creationId xmlns:p14="http://schemas.microsoft.com/office/powerpoint/2010/main" val="20554451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8650" y="1825625"/>
            <a:ext cx="45720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Picture 3"/>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7824177" y="365126"/>
            <a:ext cx="989389" cy="1137138"/>
          </a:xfrm>
          <a:prstGeom prst="rect">
            <a:avLst/>
          </a:prstGeom>
        </p:spPr>
      </p:pic>
      <p:sp>
        <p:nvSpPr>
          <p:cNvPr id="7" name="Title Placeholder 6"/>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Tree>
    <p:extLst>
      <p:ext uri="{BB962C8B-B14F-4D97-AF65-F5344CB8AC3E}">
        <p14:creationId xmlns:p14="http://schemas.microsoft.com/office/powerpoint/2010/main" val="4158143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b="1"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ctr"/>
            <a:r>
              <a:rPr lang="en-US" sz="3600" dirty="0">
                <a:solidFill>
                  <a:srgbClr val="002060"/>
                </a:solidFill>
              </a:rPr>
              <a:t>Business Interruption and Coronavirus: Claims against Brokers</a:t>
            </a:r>
          </a:p>
        </p:txBody>
      </p:sp>
      <p:sp>
        <p:nvSpPr>
          <p:cNvPr id="3" name="Subtitle 2"/>
          <p:cNvSpPr>
            <a:spLocks noGrp="1"/>
          </p:cNvSpPr>
          <p:nvPr>
            <p:ph type="subTitle" idx="1"/>
          </p:nvPr>
        </p:nvSpPr>
        <p:spPr/>
        <p:txBody>
          <a:bodyPr/>
          <a:lstStyle/>
          <a:p>
            <a:r>
              <a:rPr lang="en-GB" b="1" dirty="0">
                <a:latin typeface="+mj-lt"/>
              </a:rPr>
              <a:t>By Jonathan Ward</a:t>
            </a:r>
          </a:p>
          <a:p>
            <a:endParaRPr lang="en-GB" b="1" dirty="0">
              <a:latin typeface="+mj-lt"/>
            </a:endParaRPr>
          </a:p>
        </p:txBody>
      </p:sp>
    </p:spTree>
    <p:extLst>
      <p:ext uri="{BB962C8B-B14F-4D97-AF65-F5344CB8AC3E}">
        <p14:creationId xmlns:p14="http://schemas.microsoft.com/office/powerpoint/2010/main" val="12243072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40C168-8E0A-AE13-1227-E627D997BEF5}"/>
              </a:ext>
            </a:extLst>
          </p:cNvPr>
          <p:cNvSpPr>
            <a:spLocks noGrp="1"/>
          </p:cNvSpPr>
          <p:nvPr>
            <p:ph type="title"/>
          </p:nvPr>
        </p:nvSpPr>
        <p:spPr>
          <a:xfrm>
            <a:off x="628650" y="365126"/>
            <a:ext cx="6220206" cy="1325563"/>
          </a:xfrm>
        </p:spPr>
        <p:txBody>
          <a:bodyPr/>
          <a:lstStyle/>
          <a:p>
            <a:r>
              <a:rPr lang="en-GB" dirty="0">
                <a:solidFill>
                  <a:schemeClr val="tx1"/>
                </a:solidFill>
              </a:rPr>
              <a:t>Case Study: </a:t>
            </a:r>
            <a:r>
              <a:rPr lang="en-GB" i="1" dirty="0" err="1">
                <a:solidFill>
                  <a:schemeClr val="tx1"/>
                </a:solidFill>
              </a:rPr>
              <a:t>Eurokey</a:t>
            </a:r>
            <a:endParaRPr lang="en-GB" dirty="0">
              <a:solidFill>
                <a:schemeClr val="tx1"/>
              </a:solidFill>
            </a:endParaRPr>
          </a:p>
        </p:txBody>
      </p:sp>
      <p:sp>
        <p:nvSpPr>
          <p:cNvPr id="3" name="Content Placeholder 2">
            <a:extLst>
              <a:ext uri="{FF2B5EF4-FFF2-40B4-BE49-F238E27FC236}">
                <a16:creationId xmlns:a16="http://schemas.microsoft.com/office/drawing/2014/main" id="{E9F38AA3-225F-3810-67CE-0F6B41E7132C}"/>
              </a:ext>
            </a:extLst>
          </p:cNvPr>
          <p:cNvSpPr>
            <a:spLocks noGrp="1"/>
          </p:cNvSpPr>
          <p:nvPr>
            <p:ph idx="1"/>
          </p:nvPr>
        </p:nvSpPr>
        <p:spPr>
          <a:xfrm>
            <a:off x="628650" y="1825625"/>
            <a:ext cx="7207758" cy="3944239"/>
          </a:xfrm>
        </p:spPr>
        <p:txBody>
          <a:bodyPr/>
          <a:lstStyle/>
          <a:p>
            <a:r>
              <a:rPr lang="en-GB" sz="2400" i="1" dirty="0" err="1">
                <a:effectLst/>
                <a:latin typeface="Times New Roman" panose="02020603050405020304" pitchFamily="18" charset="0"/>
                <a:ea typeface="Calibri" panose="020F0502020204030204" pitchFamily="34" charset="0"/>
              </a:rPr>
              <a:t>Eurokey</a:t>
            </a:r>
            <a:r>
              <a:rPr lang="en-GB" sz="2400" i="1" dirty="0">
                <a:effectLst/>
                <a:latin typeface="Times New Roman" panose="02020603050405020304" pitchFamily="18" charset="0"/>
                <a:ea typeface="Calibri" panose="020F0502020204030204" pitchFamily="34" charset="0"/>
              </a:rPr>
              <a:t> </a:t>
            </a:r>
            <a:r>
              <a:rPr lang="en-GB" sz="2400" i="1" dirty="0">
                <a:latin typeface="Times New Roman" panose="02020603050405020304" pitchFamily="18" charset="0"/>
                <a:ea typeface="Calibri" panose="020F0502020204030204" pitchFamily="34" charset="0"/>
              </a:rPr>
              <a:t>Recycling Ltd v Giles Insurance Brokers Ltd</a:t>
            </a:r>
            <a:r>
              <a:rPr lang="en-GB" sz="2400" dirty="0">
                <a:latin typeface="Times New Roman" panose="02020603050405020304" pitchFamily="18" charset="0"/>
                <a:ea typeface="Calibri" panose="020F0502020204030204" pitchFamily="34" charset="0"/>
              </a:rPr>
              <a:t> [2014] EWHC 2989 (Comm)</a:t>
            </a:r>
          </a:p>
          <a:p>
            <a:r>
              <a:rPr lang="en-GB" sz="2400" dirty="0">
                <a:latin typeface="Times New Roman" panose="02020603050405020304" pitchFamily="18" charset="0"/>
                <a:ea typeface="Calibri" panose="020F0502020204030204" pitchFamily="34" charset="0"/>
              </a:rPr>
              <a:t>Policy included BI cover – under-insured – fire – insurer threated avoidance – settled with insurer – claimed shortfall from broker</a:t>
            </a:r>
          </a:p>
          <a:p>
            <a:r>
              <a:rPr lang="en-GB" sz="2400" dirty="0">
                <a:latin typeface="Times New Roman" panose="02020603050405020304" pitchFamily="18" charset="0"/>
                <a:ea typeface="Calibri" panose="020F0502020204030204" pitchFamily="34" charset="0"/>
              </a:rPr>
              <a:t>Who was responsible for the under-insurance?</a:t>
            </a:r>
          </a:p>
          <a:p>
            <a:endParaRPr lang="en-GB" sz="2400" dirty="0">
              <a:latin typeface="Times New Roman" panose="02020603050405020304" pitchFamily="18" charset="0"/>
              <a:ea typeface="Calibri" panose="020F0502020204030204" pitchFamily="34" charset="0"/>
            </a:endParaRPr>
          </a:p>
          <a:p>
            <a:endParaRPr lang="en-GB" sz="2400" dirty="0">
              <a:effectLst/>
              <a:latin typeface="Times New Roman" panose="02020603050405020304" pitchFamily="18" charset="0"/>
              <a:ea typeface="Calibri" panose="020F0502020204030204" pitchFamily="34" charset="0"/>
            </a:endParaRPr>
          </a:p>
          <a:p>
            <a:endParaRPr lang="en-GB" dirty="0"/>
          </a:p>
        </p:txBody>
      </p:sp>
    </p:spTree>
    <p:extLst>
      <p:ext uri="{BB962C8B-B14F-4D97-AF65-F5344CB8AC3E}">
        <p14:creationId xmlns:p14="http://schemas.microsoft.com/office/powerpoint/2010/main" val="3073710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ED293-EF1D-435E-8DD7-B0472F188394}"/>
              </a:ext>
            </a:extLst>
          </p:cNvPr>
          <p:cNvSpPr>
            <a:spLocks noGrp="1"/>
          </p:cNvSpPr>
          <p:nvPr>
            <p:ph type="title"/>
          </p:nvPr>
        </p:nvSpPr>
        <p:spPr>
          <a:xfrm>
            <a:off x="620297" y="379194"/>
            <a:ext cx="4314825" cy="1325563"/>
          </a:xfrm>
        </p:spPr>
        <p:txBody>
          <a:bodyPr>
            <a:normAutofit/>
          </a:bodyPr>
          <a:lstStyle/>
          <a:p>
            <a:r>
              <a:rPr lang="en-GB" i="1" dirty="0" err="1">
                <a:solidFill>
                  <a:schemeClr val="tx1"/>
                </a:solidFill>
              </a:rPr>
              <a:t>Eurokey</a:t>
            </a:r>
            <a:endParaRPr lang="en-GB" i="1" dirty="0"/>
          </a:p>
        </p:txBody>
      </p:sp>
      <p:sp>
        <p:nvSpPr>
          <p:cNvPr id="3" name="Content Placeholder 2">
            <a:extLst>
              <a:ext uri="{FF2B5EF4-FFF2-40B4-BE49-F238E27FC236}">
                <a16:creationId xmlns:a16="http://schemas.microsoft.com/office/drawing/2014/main" id="{CCA09677-C9E8-4A29-BE47-D9350530B73A}"/>
              </a:ext>
            </a:extLst>
          </p:cNvPr>
          <p:cNvSpPr>
            <a:spLocks noGrp="1"/>
          </p:cNvSpPr>
          <p:nvPr>
            <p:ph idx="1"/>
          </p:nvPr>
        </p:nvSpPr>
        <p:spPr>
          <a:xfrm>
            <a:off x="620296" y="1447736"/>
            <a:ext cx="7252687" cy="3962527"/>
          </a:xfrm>
        </p:spPr>
        <p:txBody>
          <a:bodyPr>
            <a:normAutofit fontScale="85000" lnSpcReduction="20000"/>
          </a:bodyPr>
          <a:lstStyle/>
          <a:p>
            <a:r>
              <a:rPr lang="en-GB" dirty="0"/>
              <a:t>Gross profit: various definitions have been adopted in different policies</a:t>
            </a:r>
          </a:p>
          <a:p>
            <a:r>
              <a:rPr lang="en-GB" dirty="0"/>
              <a:t>“</a:t>
            </a:r>
            <a:r>
              <a:rPr lang="en-GB" b="0" i="0" u="none" strike="noStrike" dirty="0">
                <a:solidFill>
                  <a:srgbClr val="3D3D3D"/>
                </a:solidFill>
                <a:effectLst/>
                <a:latin typeface="Source Sans Pro" panose="020B0503030403020204" pitchFamily="34" charset="0"/>
              </a:rPr>
              <a:t>the experts agreed that a ‘simple and safe approach’ was simply to take ‘turnover less purchases’” (para 84)</a:t>
            </a:r>
          </a:p>
          <a:p>
            <a:r>
              <a:rPr lang="en-GB" dirty="0">
                <a:solidFill>
                  <a:srgbClr val="3D3D3D"/>
                </a:solidFill>
                <a:latin typeface="Source Sans Pro" panose="020B0503030403020204" pitchFamily="34" charset="0"/>
              </a:rPr>
              <a:t>See principles relevant to BI insurance at paragraph 86</a:t>
            </a:r>
          </a:p>
          <a:p>
            <a:r>
              <a:rPr lang="en-GB" dirty="0">
                <a:solidFill>
                  <a:srgbClr val="3D3D3D"/>
                </a:solidFill>
                <a:latin typeface="Source Sans Pro" panose="020B0503030403020204" pitchFamily="34" charset="0"/>
              </a:rPr>
              <a:t>Take reasonable steps to ensure client understands terms of art (e.g. Insurable Gross Profit)</a:t>
            </a:r>
          </a:p>
          <a:p>
            <a:r>
              <a:rPr lang="en-GB" dirty="0">
                <a:solidFill>
                  <a:srgbClr val="3D3D3D"/>
                </a:solidFill>
                <a:latin typeface="Source Sans Pro" panose="020B0503030403020204" pitchFamily="34" charset="0"/>
              </a:rPr>
              <a:t>On the facts, adequate advice was found to have been given</a:t>
            </a:r>
          </a:p>
          <a:p>
            <a:r>
              <a:rPr lang="en-GB" dirty="0">
                <a:solidFill>
                  <a:srgbClr val="3D3D3D"/>
                </a:solidFill>
                <a:latin typeface="Source Sans Pro" panose="020B0503030403020204" pitchFamily="34" charset="0"/>
              </a:rPr>
              <a:t>Contributory negligence would have been 50%</a:t>
            </a:r>
          </a:p>
          <a:p>
            <a:endParaRPr lang="en-GB" dirty="0"/>
          </a:p>
        </p:txBody>
      </p:sp>
    </p:spTree>
    <p:extLst>
      <p:ext uri="{BB962C8B-B14F-4D97-AF65-F5344CB8AC3E}">
        <p14:creationId xmlns:p14="http://schemas.microsoft.com/office/powerpoint/2010/main" val="8872071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FD9AF-8289-41BF-872C-1C3F0EA257EF}"/>
              </a:ext>
            </a:extLst>
          </p:cNvPr>
          <p:cNvSpPr>
            <a:spLocks noGrp="1"/>
          </p:cNvSpPr>
          <p:nvPr>
            <p:ph type="title"/>
          </p:nvPr>
        </p:nvSpPr>
        <p:spPr>
          <a:xfrm>
            <a:off x="628650" y="365127"/>
            <a:ext cx="6915150" cy="1088770"/>
          </a:xfrm>
        </p:spPr>
        <p:txBody>
          <a:bodyPr/>
          <a:lstStyle/>
          <a:p>
            <a:r>
              <a:rPr lang="en-GB" dirty="0">
                <a:solidFill>
                  <a:schemeClr val="tx1"/>
                </a:solidFill>
              </a:rPr>
              <a:t>Causation</a:t>
            </a:r>
            <a:endParaRPr lang="en-GB" dirty="0"/>
          </a:p>
        </p:txBody>
      </p:sp>
      <p:sp>
        <p:nvSpPr>
          <p:cNvPr id="3" name="Content Placeholder 2">
            <a:extLst>
              <a:ext uri="{FF2B5EF4-FFF2-40B4-BE49-F238E27FC236}">
                <a16:creationId xmlns:a16="http://schemas.microsoft.com/office/drawing/2014/main" id="{894FACC6-D046-4629-BCD7-B04086CA47D3}"/>
              </a:ext>
            </a:extLst>
          </p:cNvPr>
          <p:cNvSpPr>
            <a:spLocks noGrp="1"/>
          </p:cNvSpPr>
          <p:nvPr>
            <p:ph idx="1"/>
          </p:nvPr>
        </p:nvSpPr>
        <p:spPr>
          <a:xfrm>
            <a:off x="537210" y="1443164"/>
            <a:ext cx="7408926" cy="3971671"/>
          </a:xfrm>
        </p:spPr>
        <p:txBody>
          <a:bodyPr>
            <a:normAutofit/>
          </a:bodyPr>
          <a:lstStyle/>
          <a:p>
            <a:r>
              <a:rPr lang="en-GB" sz="2600" dirty="0"/>
              <a:t>Often an insured will sue insurer and broker; what if no claim is made against the insurer?</a:t>
            </a:r>
          </a:p>
          <a:p>
            <a:endParaRPr lang="en-GB" sz="2600" dirty="0"/>
          </a:p>
          <a:p>
            <a:r>
              <a:rPr lang="en-GB" sz="2600" i="1" dirty="0" err="1"/>
              <a:t>Dalamd</a:t>
            </a:r>
            <a:r>
              <a:rPr lang="en-GB" sz="2600" dirty="0"/>
              <a:t>: two issues:</a:t>
            </a:r>
          </a:p>
          <a:p>
            <a:pPr lvl="1"/>
            <a:r>
              <a:rPr lang="en-GB" sz="2200" dirty="0"/>
              <a:t>In a claim vs broker, must C prove that a claim vs insurer would have failed?</a:t>
            </a:r>
          </a:p>
          <a:p>
            <a:pPr lvl="1"/>
            <a:endParaRPr lang="en-GB" sz="2200" dirty="0"/>
          </a:p>
          <a:p>
            <a:pPr lvl="1"/>
            <a:r>
              <a:rPr lang="en-GB" sz="2200" dirty="0"/>
              <a:t>What if the broker alleges the insurer would have had an independent basis of defence (other than broker negligence)?</a:t>
            </a:r>
          </a:p>
          <a:p>
            <a:pPr lvl="1"/>
            <a:endParaRPr lang="en-GB" sz="2200" dirty="0"/>
          </a:p>
          <a:p>
            <a:endParaRPr lang="en-GB" sz="2600" dirty="0"/>
          </a:p>
          <a:p>
            <a:endParaRPr lang="en-GB" sz="2600" dirty="0"/>
          </a:p>
          <a:p>
            <a:pPr marL="457200" lvl="1" indent="0">
              <a:buNone/>
            </a:pPr>
            <a:endParaRPr lang="en-GB" dirty="0"/>
          </a:p>
        </p:txBody>
      </p:sp>
    </p:spTree>
    <p:extLst>
      <p:ext uri="{BB962C8B-B14F-4D97-AF65-F5344CB8AC3E}">
        <p14:creationId xmlns:p14="http://schemas.microsoft.com/office/powerpoint/2010/main" val="18534611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E6B17-1D57-40CA-AB79-818D2511E872}"/>
              </a:ext>
            </a:extLst>
          </p:cNvPr>
          <p:cNvSpPr>
            <a:spLocks noGrp="1"/>
          </p:cNvSpPr>
          <p:nvPr>
            <p:ph type="title"/>
          </p:nvPr>
        </p:nvSpPr>
        <p:spPr>
          <a:xfrm>
            <a:off x="628650" y="365127"/>
            <a:ext cx="6339078" cy="1161922"/>
          </a:xfrm>
        </p:spPr>
        <p:txBody>
          <a:bodyPr>
            <a:normAutofit/>
          </a:bodyPr>
          <a:lstStyle/>
          <a:p>
            <a:r>
              <a:rPr lang="en-GB" dirty="0">
                <a:solidFill>
                  <a:schemeClr val="tx1"/>
                </a:solidFill>
              </a:rPr>
              <a:t>Causation</a:t>
            </a:r>
            <a:endParaRPr lang="en-GB" dirty="0"/>
          </a:p>
        </p:txBody>
      </p:sp>
      <p:sp>
        <p:nvSpPr>
          <p:cNvPr id="3" name="Content Placeholder 2">
            <a:extLst>
              <a:ext uri="{FF2B5EF4-FFF2-40B4-BE49-F238E27FC236}">
                <a16:creationId xmlns:a16="http://schemas.microsoft.com/office/drawing/2014/main" id="{E39AFED6-F471-438A-81AA-96871FC49188}"/>
              </a:ext>
            </a:extLst>
          </p:cNvPr>
          <p:cNvSpPr>
            <a:spLocks noGrp="1"/>
          </p:cNvSpPr>
          <p:nvPr>
            <p:ph idx="1"/>
          </p:nvPr>
        </p:nvSpPr>
        <p:spPr>
          <a:xfrm>
            <a:off x="628650" y="1825625"/>
            <a:ext cx="7783830" cy="3889375"/>
          </a:xfrm>
        </p:spPr>
        <p:txBody>
          <a:bodyPr>
            <a:normAutofit/>
          </a:bodyPr>
          <a:lstStyle/>
          <a:p>
            <a:r>
              <a:rPr lang="en-GB" dirty="0"/>
              <a:t>C said it need only prove that the insurer raised an arguable defence – see above re duties and risk of litigation</a:t>
            </a:r>
          </a:p>
          <a:p>
            <a:r>
              <a:rPr lang="en-GB" dirty="0"/>
              <a:t>And that any independent bases of defence fell to be considered on a loss of a chance basis, rather than being resolved as a matter of law / balance of probabilities </a:t>
            </a:r>
          </a:p>
          <a:p>
            <a:endParaRPr lang="en-GB" dirty="0"/>
          </a:p>
        </p:txBody>
      </p:sp>
    </p:spTree>
    <p:extLst>
      <p:ext uri="{BB962C8B-B14F-4D97-AF65-F5344CB8AC3E}">
        <p14:creationId xmlns:p14="http://schemas.microsoft.com/office/powerpoint/2010/main" val="28249812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0DDF5-7DB5-6EBC-14CD-C2957186A5E3}"/>
              </a:ext>
            </a:extLst>
          </p:cNvPr>
          <p:cNvSpPr>
            <a:spLocks noGrp="1"/>
          </p:cNvSpPr>
          <p:nvPr>
            <p:ph type="title"/>
          </p:nvPr>
        </p:nvSpPr>
        <p:spPr>
          <a:xfrm>
            <a:off x="628650" y="365127"/>
            <a:ext cx="5671566" cy="1171066"/>
          </a:xfrm>
        </p:spPr>
        <p:txBody>
          <a:bodyPr>
            <a:normAutofit/>
          </a:bodyPr>
          <a:lstStyle/>
          <a:p>
            <a:r>
              <a:rPr lang="en-GB" dirty="0">
                <a:solidFill>
                  <a:schemeClr val="tx1"/>
                </a:solidFill>
              </a:rPr>
              <a:t>Causation</a:t>
            </a:r>
            <a:endParaRPr lang="en-GB" b="0" dirty="0"/>
          </a:p>
        </p:txBody>
      </p:sp>
      <p:sp>
        <p:nvSpPr>
          <p:cNvPr id="3" name="Content Placeholder 2">
            <a:extLst>
              <a:ext uri="{FF2B5EF4-FFF2-40B4-BE49-F238E27FC236}">
                <a16:creationId xmlns:a16="http://schemas.microsoft.com/office/drawing/2014/main" id="{9FC6AF4A-EA6F-8658-FEA2-AFFEBAC14CCF}"/>
              </a:ext>
            </a:extLst>
          </p:cNvPr>
          <p:cNvSpPr>
            <a:spLocks noGrp="1"/>
          </p:cNvSpPr>
          <p:nvPr>
            <p:ph idx="1"/>
          </p:nvPr>
        </p:nvSpPr>
        <p:spPr>
          <a:xfrm>
            <a:off x="628650" y="1825625"/>
            <a:ext cx="7628382" cy="3916807"/>
          </a:xfrm>
        </p:spPr>
        <p:txBody>
          <a:bodyPr>
            <a:normAutofit lnSpcReduction="10000"/>
          </a:bodyPr>
          <a:lstStyle/>
          <a:p>
            <a:r>
              <a:rPr lang="en-GB" dirty="0"/>
              <a:t>Anomalous results: why sue insurer if broker is liable irrespective of validity of insurer’s defence?</a:t>
            </a:r>
          </a:p>
          <a:p>
            <a:r>
              <a:rPr lang="en-GB" dirty="0"/>
              <a:t>“I was shown no authority in which, where there had been no settlement with insurers, and where the insured had sued the brokers on the basis that they were in breach of duty in failing to make proper disclosure or to ensure that proper disclosure was made to insurers, the court awarded damages without a finding or concession that the policy was actually voidable” </a:t>
            </a:r>
          </a:p>
        </p:txBody>
      </p:sp>
    </p:spTree>
    <p:extLst>
      <p:ext uri="{BB962C8B-B14F-4D97-AF65-F5344CB8AC3E}">
        <p14:creationId xmlns:p14="http://schemas.microsoft.com/office/powerpoint/2010/main" val="22655594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0133B-D2F7-48B4-8415-8CA8896F2FA7}"/>
              </a:ext>
            </a:extLst>
          </p:cNvPr>
          <p:cNvSpPr>
            <a:spLocks noGrp="1"/>
          </p:cNvSpPr>
          <p:nvPr>
            <p:ph type="title"/>
          </p:nvPr>
        </p:nvSpPr>
        <p:spPr/>
        <p:txBody>
          <a:bodyPr>
            <a:normAutofit/>
          </a:bodyPr>
          <a:lstStyle/>
          <a:p>
            <a:r>
              <a:rPr lang="en-GB" dirty="0">
                <a:solidFill>
                  <a:schemeClr val="tx1"/>
                </a:solidFill>
              </a:rPr>
              <a:t>Causation</a:t>
            </a:r>
            <a:endParaRPr lang="en-GB" dirty="0"/>
          </a:p>
        </p:txBody>
      </p:sp>
      <p:sp>
        <p:nvSpPr>
          <p:cNvPr id="3" name="Content Placeholder 2">
            <a:extLst>
              <a:ext uri="{FF2B5EF4-FFF2-40B4-BE49-F238E27FC236}">
                <a16:creationId xmlns:a16="http://schemas.microsoft.com/office/drawing/2014/main" id="{A795E448-7D26-4D84-852B-1750A68DA687}"/>
              </a:ext>
            </a:extLst>
          </p:cNvPr>
          <p:cNvSpPr>
            <a:spLocks noGrp="1"/>
          </p:cNvSpPr>
          <p:nvPr>
            <p:ph idx="1"/>
          </p:nvPr>
        </p:nvSpPr>
        <p:spPr>
          <a:xfrm>
            <a:off x="628650" y="1825625"/>
            <a:ext cx="7491222" cy="3971671"/>
          </a:xfrm>
        </p:spPr>
        <p:txBody>
          <a:bodyPr>
            <a:normAutofit fontScale="92500" lnSpcReduction="10000"/>
          </a:bodyPr>
          <a:lstStyle/>
          <a:p>
            <a:pPr marL="0" indent="0">
              <a:buNone/>
            </a:pPr>
            <a:r>
              <a:rPr lang="en-GB" dirty="0"/>
              <a:t>“…if a breach of duty by the broker has caused the insured's position to be uncertain, and as a result of that uncertainty, the insured has made a reasonable settlement with the insurer, then the insured can sue the broker for the difference between the amount of the settlement and an indemnity under the policy, without having to establish in that action that the defence for which the broker was responsible was a good one. That is what was decided in FNCB v Barnet </a:t>
            </a:r>
            <a:r>
              <a:rPr lang="en-GB" dirty="0" err="1"/>
              <a:t>Devanney</a:t>
            </a:r>
            <a:r>
              <a:rPr lang="en-GB" dirty="0"/>
              <a:t> and in Ground </a:t>
            </a:r>
            <a:r>
              <a:rPr lang="en-GB" dirty="0" err="1"/>
              <a:t>Gilbey</a:t>
            </a:r>
            <a:r>
              <a:rPr lang="en-GB" dirty="0"/>
              <a:t> Ltd v Jardine Lloyd Thompson UK Ltd [2011] PNLR 15 . ”</a:t>
            </a:r>
          </a:p>
          <a:p>
            <a:endParaRPr lang="en-GB" dirty="0"/>
          </a:p>
        </p:txBody>
      </p:sp>
    </p:spTree>
    <p:extLst>
      <p:ext uri="{BB962C8B-B14F-4D97-AF65-F5344CB8AC3E}">
        <p14:creationId xmlns:p14="http://schemas.microsoft.com/office/powerpoint/2010/main" val="40769242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03258-7673-A607-6740-32CA7F5DE59F}"/>
              </a:ext>
            </a:extLst>
          </p:cNvPr>
          <p:cNvSpPr>
            <a:spLocks noGrp="1"/>
          </p:cNvSpPr>
          <p:nvPr>
            <p:ph type="title"/>
          </p:nvPr>
        </p:nvSpPr>
        <p:spPr>
          <a:xfrm>
            <a:off x="628650" y="365127"/>
            <a:ext cx="5196078" cy="1070482"/>
          </a:xfrm>
        </p:spPr>
        <p:txBody>
          <a:bodyPr/>
          <a:lstStyle/>
          <a:p>
            <a:r>
              <a:rPr lang="en-GB" dirty="0">
                <a:solidFill>
                  <a:schemeClr val="tx1"/>
                </a:solidFill>
              </a:rPr>
              <a:t>Causation</a:t>
            </a:r>
          </a:p>
        </p:txBody>
      </p:sp>
      <p:sp>
        <p:nvSpPr>
          <p:cNvPr id="3" name="Content Placeholder 2">
            <a:extLst>
              <a:ext uri="{FF2B5EF4-FFF2-40B4-BE49-F238E27FC236}">
                <a16:creationId xmlns:a16="http://schemas.microsoft.com/office/drawing/2014/main" id="{CE97AEFA-1802-903C-A2AA-205022850DFA}"/>
              </a:ext>
            </a:extLst>
          </p:cNvPr>
          <p:cNvSpPr>
            <a:spLocks noGrp="1"/>
          </p:cNvSpPr>
          <p:nvPr>
            <p:ph idx="1"/>
          </p:nvPr>
        </p:nvSpPr>
        <p:spPr>
          <a:xfrm>
            <a:off x="628650" y="1825625"/>
            <a:ext cx="7491222" cy="3907663"/>
          </a:xfrm>
        </p:spPr>
        <p:txBody>
          <a:bodyPr>
            <a:normAutofit/>
          </a:bodyPr>
          <a:lstStyle/>
          <a:p>
            <a:r>
              <a:rPr lang="en-GB" sz="2100" dirty="0">
                <a:solidFill>
                  <a:schemeClr val="tx1"/>
                </a:solidFill>
              </a:rPr>
              <a:t>The second issue (independent defences) was resolved the same way and for largely the same reasons</a:t>
            </a:r>
          </a:p>
          <a:p>
            <a:r>
              <a:rPr lang="en-GB" sz="2100" dirty="0">
                <a:solidFill>
                  <a:schemeClr val="tx1"/>
                </a:solidFill>
              </a:rPr>
              <a:t>A decision must be reached as a matter of law or on the balance of probabilities, not on the loss of a chance basis</a:t>
            </a:r>
          </a:p>
          <a:p>
            <a:r>
              <a:rPr lang="en-GB" sz="2100" dirty="0">
                <a:solidFill>
                  <a:schemeClr val="tx1"/>
                </a:solidFill>
              </a:rPr>
              <a:t>Either party would be at liberty to call evidence from the underwriters</a:t>
            </a:r>
          </a:p>
          <a:p>
            <a:endParaRPr lang="en-GB" sz="2000" dirty="0"/>
          </a:p>
        </p:txBody>
      </p:sp>
    </p:spTree>
    <p:extLst>
      <p:ext uri="{BB962C8B-B14F-4D97-AF65-F5344CB8AC3E}">
        <p14:creationId xmlns:p14="http://schemas.microsoft.com/office/powerpoint/2010/main" val="5173948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0CE0D-7E5B-8CE0-6E84-D8202C221299}"/>
              </a:ext>
            </a:extLst>
          </p:cNvPr>
          <p:cNvSpPr>
            <a:spLocks noGrp="1"/>
          </p:cNvSpPr>
          <p:nvPr>
            <p:ph type="title"/>
          </p:nvPr>
        </p:nvSpPr>
        <p:spPr>
          <a:xfrm>
            <a:off x="628650" y="365127"/>
            <a:ext cx="6768846" cy="1308225"/>
          </a:xfrm>
        </p:spPr>
        <p:txBody>
          <a:bodyPr/>
          <a:lstStyle/>
          <a:p>
            <a:r>
              <a:rPr lang="en-GB" dirty="0">
                <a:solidFill>
                  <a:schemeClr val="tx1"/>
                </a:solidFill>
              </a:rPr>
              <a:t>Covid-19 and Broker Liability </a:t>
            </a:r>
          </a:p>
        </p:txBody>
      </p:sp>
      <p:sp>
        <p:nvSpPr>
          <p:cNvPr id="3" name="Content Placeholder 2">
            <a:extLst>
              <a:ext uri="{FF2B5EF4-FFF2-40B4-BE49-F238E27FC236}">
                <a16:creationId xmlns:a16="http://schemas.microsoft.com/office/drawing/2014/main" id="{B4C6D828-0161-0127-D35E-B6011C070310}"/>
              </a:ext>
            </a:extLst>
          </p:cNvPr>
          <p:cNvSpPr>
            <a:spLocks noGrp="1"/>
          </p:cNvSpPr>
          <p:nvPr>
            <p:ph idx="1"/>
          </p:nvPr>
        </p:nvSpPr>
        <p:spPr>
          <a:xfrm>
            <a:off x="628650" y="1825625"/>
            <a:ext cx="7262622" cy="3880231"/>
          </a:xfrm>
        </p:spPr>
        <p:txBody>
          <a:bodyPr/>
          <a:lstStyle/>
          <a:p>
            <a:r>
              <a:rPr lang="en-GB" dirty="0"/>
              <a:t>Some familiar issues:</a:t>
            </a:r>
          </a:p>
          <a:p>
            <a:pPr lvl="1"/>
            <a:r>
              <a:rPr lang="en-GB" dirty="0"/>
              <a:t>insurable gross profit</a:t>
            </a:r>
          </a:p>
          <a:p>
            <a:pPr lvl="1"/>
            <a:r>
              <a:rPr lang="en-GB" dirty="0"/>
              <a:t>maximum indemnity period</a:t>
            </a:r>
          </a:p>
          <a:p>
            <a:pPr lvl="1"/>
            <a:r>
              <a:rPr lang="en-GB" dirty="0"/>
              <a:t>Under-insurance and average</a:t>
            </a:r>
          </a:p>
          <a:p>
            <a:endParaRPr lang="en-GB" dirty="0"/>
          </a:p>
        </p:txBody>
      </p:sp>
    </p:spTree>
    <p:extLst>
      <p:ext uri="{BB962C8B-B14F-4D97-AF65-F5344CB8AC3E}">
        <p14:creationId xmlns:p14="http://schemas.microsoft.com/office/powerpoint/2010/main" val="24521910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0CE0D-7E5B-8CE0-6E84-D8202C221299}"/>
              </a:ext>
            </a:extLst>
          </p:cNvPr>
          <p:cNvSpPr>
            <a:spLocks noGrp="1"/>
          </p:cNvSpPr>
          <p:nvPr>
            <p:ph type="title"/>
          </p:nvPr>
        </p:nvSpPr>
        <p:spPr>
          <a:xfrm>
            <a:off x="628650" y="365127"/>
            <a:ext cx="6768846" cy="1308225"/>
          </a:xfrm>
        </p:spPr>
        <p:txBody>
          <a:bodyPr/>
          <a:lstStyle/>
          <a:p>
            <a:r>
              <a:rPr lang="en-GB" dirty="0">
                <a:solidFill>
                  <a:schemeClr val="tx1"/>
                </a:solidFill>
              </a:rPr>
              <a:t>Covid-19 and Broker Liability </a:t>
            </a:r>
          </a:p>
        </p:txBody>
      </p:sp>
      <p:sp>
        <p:nvSpPr>
          <p:cNvPr id="3" name="Content Placeholder 2">
            <a:extLst>
              <a:ext uri="{FF2B5EF4-FFF2-40B4-BE49-F238E27FC236}">
                <a16:creationId xmlns:a16="http://schemas.microsoft.com/office/drawing/2014/main" id="{B4C6D828-0161-0127-D35E-B6011C070310}"/>
              </a:ext>
            </a:extLst>
          </p:cNvPr>
          <p:cNvSpPr>
            <a:spLocks noGrp="1"/>
          </p:cNvSpPr>
          <p:nvPr>
            <p:ph idx="1"/>
          </p:nvPr>
        </p:nvSpPr>
        <p:spPr>
          <a:xfrm>
            <a:off x="628650" y="1825625"/>
            <a:ext cx="7262622" cy="3880231"/>
          </a:xfrm>
        </p:spPr>
        <p:txBody>
          <a:bodyPr/>
          <a:lstStyle/>
          <a:p>
            <a:r>
              <a:rPr lang="en-GB" dirty="0"/>
              <a:t>Some less familiar considerations:</a:t>
            </a:r>
          </a:p>
          <a:p>
            <a:pPr lvl="1"/>
            <a:r>
              <a:rPr lang="en-GB" dirty="0"/>
              <a:t>Interruption without “damage”</a:t>
            </a:r>
          </a:p>
          <a:p>
            <a:pPr lvl="1"/>
            <a:r>
              <a:rPr lang="en-GB" dirty="0"/>
              <a:t>Delay between occurrence of peril and commencement of loss / interruption</a:t>
            </a:r>
          </a:p>
          <a:p>
            <a:pPr lvl="1"/>
            <a:r>
              <a:rPr lang="en-GB" dirty="0"/>
              <a:t>Continued interruption following policy period</a:t>
            </a:r>
          </a:p>
          <a:p>
            <a:r>
              <a:rPr lang="en-GB" dirty="0"/>
              <a:t>Application of aggregate clauses</a:t>
            </a:r>
          </a:p>
        </p:txBody>
      </p:sp>
    </p:spTree>
    <p:extLst>
      <p:ext uri="{BB962C8B-B14F-4D97-AF65-F5344CB8AC3E}">
        <p14:creationId xmlns:p14="http://schemas.microsoft.com/office/powerpoint/2010/main" val="42469026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0CE0D-7E5B-8CE0-6E84-D8202C221299}"/>
              </a:ext>
            </a:extLst>
          </p:cNvPr>
          <p:cNvSpPr>
            <a:spLocks noGrp="1"/>
          </p:cNvSpPr>
          <p:nvPr>
            <p:ph type="title"/>
          </p:nvPr>
        </p:nvSpPr>
        <p:spPr>
          <a:xfrm>
            <a:off x="628650" y="365127"/>
            <a:ext cx="6768846" cy="1308225"/>
          </a:xfrm>
        </p:spPr>
        <p:txBody>
          <a:bodyPr/>
          <a:lstStyle/>
          <a:p>
            <a:r>
              <a:rPr lang="en-GB" dirty="0">
                <a:solidFill>
                  <a:schemeClr val="tx1"/>
                </a:solidFill>
              </a:rPr>
              <a:t>Conclusions</a:t>
            </a:r>
          </a:p>
        </p:txBody>
      </p:sp>
      <p:sp>
        <p:nvSpPr>
          <p:cNvPr id="3" name="Content Placeholder 2">
            <a:extLst>
              <a:ext uri="{FF2B5EF4-FFF2-40B4-BE49-F238E27FC236}">
                <a16:creationId xmlns:a16="http://schemas.microsoft.com/office/drawing/2014/main" id="{B4C6D828-0161-0127-D35E-B6011C070310}"/>
              </a:ext>
            </a:extLst>
          </p:cNvPr>
          <p:cNvSpPr>
            <a:spLocks noGrp="1"/>
          </p:cNvSpPr>
          <p:nvPr>
            <p:ph idx="1"/>
          </p:nvPr>
        </p:nvSpPr>
        <p:spPr>
          <a:xfrm>
            <a:off x="628650" y="1825625"/>
            <a:ext cx="7262622" cy="3880231"/>
          </a:xfrm>
        </p:spPr>
        <p:txBody>
          <a:bodyPr/>
          <a:lstStyle/>
          <a:p>
            <a:r>
              <a:rPr lang="en-GB" i="1" dirty="0"/>
              <a:t>Arch</a:t>
            </a:r>
            <a:r>
              <a:rPr lang="en-GB" dirty="0"/>
              <a:t> has explained the legal effect of various provisions</a:t>
            </a:r>
          </a:p>
          <a:p>
            <a:r>
              <a:rPr lang="en-GB" dirty="0"/>
              <a:t>Many disputes will turn on factual matters, and may result in claims against brokers</a:t>
            </a:r>
          </a:p>
          <a:p>
            <a:r>
              <a:rPr lang="en-GB" dirty="0"/>
              <a:t>Many of the principles are well-settled</a:t>
            </a:r>
          </a:p>
          <a:p>
            <a:r>
              <a:rPr lang="en-GB" dirty="0"/>
              <a:t>The pandemic is likely to result in novel issues arising between brokers and clients</a:t>
            </a:r>
          </a:p>
          <a:p>
            <a:pPr lvl="1"/>
            <a:endParaRPr lang="en-GB" dirty="0"/>
          </a:p>
        </p:txBody>
      </p:sp>
    </p:spTree>
    <p:extLst>
      <p:ext uri="{BB962C8B-B14F-4D97-AF65-F5344CB8AC3E}">
        <p14:creationId xmlns:p14="http://schemas.microsoft.com/office/powerpoint/2010/main" val="1512537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Introduction </a:t>
            </a:r>
            <a:endParaRPr lang="en-GB" dirty="0">
              <a:solidFill>
                <a:schemeClr val="tx1"/>
              </a:solidFill>
            </a:endParaRPr>
          </a:p>
        </p:txBody>
      </p:sp>
      <p:sp>
        <p:nvSpPr>
          <p:cNvPr id="3" name="Content Placeholder 2"/>
          <p:cNvSpPr>
            <a:spLocks noGrp="1"/>
          </p:cNvSpPr>
          <p:nvPr>
            <p:ph idx="1"/>
          </p:nvPr>
        </p:nvSpPr>
        <p:spPr>
          <a:xfrm>
            <a:off x="628649" y="1825625"/>
            <a:ext cx="7686675" cy="3660775"/>
          </a:xfrm>
        </p:spPr>
        <p:txBody>
          <a:bodyPr>
            <a:normAutofit/>
          </a:bodyPr>
          <a:lstStyle/>
          <a:p>
            <a:endParaRPr lang="en-GB" baseline="30000" dirty="0"/>
          </a:p>
          <a:p>
            <a:r>
              <a:rPr lang="en-GB" sz="2800" baseline="30000" dirty="0"/>
              <a:t>Claims against brokers: principles and examples</a:t>
            </a:r>
            <a:endParaRPr lang="en-GB" baseline="30000" dirty="0"/>
          </a:p>
          <a:p>
            <a:pPr lvl="1"/>
            <a:r>
              <a:rPr lang="en-GB" baseline="30000" dirty="0"/>
              <a:t>Basis of claims</a:t>
            </a:r>
          </a:p>
          <a:p>
            <a:pPr lvl="1"/>
            <a:r>
              <a:rPr lang="en-GB" baseline="30000" dirty="0"/>
              <a:t>Scope of duties</a:t>
            </a:r>
          </a:p>
          <a:p>
            <a:pPr lvl="1"/>
            <a:r>
              <a:rPr lang="en-GB" baseline="30000" dirty="0"/>
              <a:t>Standard of care</a:t>
            </a:r>
          </a:p>
          <a:p>
            <a:pPr lvl="1"/>
            <a:r>
              <a:rPr lang="en-GB" baseline="30000" dirty="0"/>
              <a:t>Causation</a:t>
            </a:r>
          </a:p>
          <a:p>
            <a:pPr lvl="1"/>
            <a:endParaRPr lang="en-GB" baseline="30000" dirty="0"/>
          </a:p>
          <a:p>
            <a:r>
              <a:rPr lang="en-GB" baseline="30000" dirty="0"/>
              <a:t>Particular features in the coronavirus / disease context</a:t>
            </a:r>
          </a:p>
          <a:p>
            <a:endParaRPr lang="en-GB" sz="2800" baseline="30000" dirty="0"/>
          </a:p>
          <a:p>
            <a:endParaRPr lang="en-GB" sz="2800" baseline="30000" dirty="0"/>
          </a:p>
        </p:txBody>
      </p:sp>
    </p:spTree>
    <p:extLst>
      <p:ext uri="{BB962C8B-B14F-4D97-AF65-F5344CB8AC3E}">
        <p14:creationId xmlns:p14="http://schemas.microsoft.com/office/powerpoint/2010/main" val="1005603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1D9E5-5E8E-46C8-AD1F-CD3748C9C94A}"/>
              </a:ext>
            </a:extLst>
          </p:cNvPr>
          <p:cNvSpPr>
            <a:spLocks noGrp="1"/>
          </p:cNvSpPr>
          <p:nvPr>
            <p:ph type="title"/>
          </p:nvPr>
        </p:nvSpPr>
        <p:spPr>
          <a:xfrm>
            <a:off x="628650" y="365126"/>
            <a:ext cx="6384798" cy="1325563"/>
          </a:xfrm>
        </p:spPr>
        <p:txBody>
          <a:bodyPr/>
          <a:lstStyle/>
          <a:p>
            <a:r>
              <a:rPr lang="en-GB" dirty="0">
                <a:solidFill>
                  <a:schemeClr val="tx1"/>
                </a:solidFill>
              </a:rPr>
              <a:t>Brokers – Sources of Duties </a:t>
            </a:r>
          </a:p>
        </p:txBody>
      </p:sp>
      <p:sp>
        <p:nvSpPr>
          <p:cNvPr id="3" name="Content Placeholder 2">
            <a:extLst>
              <a:ext uri="{FF2B5EF4-FFF2-40B4-BE49-F238E27FC236}">
                <a16:creationId xmlns:a16="http://schemas.microsoft.com/office/drawing/2014/main" id="{B7DF5C95-FE98-45B8-A5B7-11ADA5FA9C83}"/>
              </a:ext>
            </a:extLst>
          </p:cNvPr>
          <p:cNvSpPr>
            <a:spLocks noGrp="1"/>
          </p:cNvSpPr>
          <p:nvPr>
            <p:ph idx="1"/>
          </p:nvPr>
        </p:nvSpPr>
        <p:spPr>
          <a:xfrm>
            <a:off x="628650" y="1825625"/>
            <a:ext cx="6723126" cy="4351338"/>
          </a:xfrm>
        </p:spPr>
        <p:txBody>
          <a:bodyPr/>
          <a:lstStyle/>
          <a:p>
            <a:r>
              <a:rPr lang="en-GB" dirty="0"/>
              <a:t>The broad context: professional negligence / liability</a:t>
            </a:r>
          </a:p>
          <a:p>
            <a:r>
              <a:rPr lang="en-GB" dirty="0"/>
              <a:t>Contractual terms / duties in tort</a:t>
            </a:r>
          </a:p>
          <a:p>
            <a:r>
              <a:rPr lang="en-GB" dirty="0"/>
              <a:t>Regulated activity (FSMA 2000)</a:t>
            </a:r>
          </a:p>
          <a:p>
            <a:r>
              <a:rPr lang="en-GB" dirty="0"/>
              <a:t>ICOBS / breach of statutory duty: s.138D FSMA 2000</a:t>
            </a:r>
          </a:p>
          <a:p>
            <a:pPr marL="0" indent="0">
              <a:buNone/>
            </a:pPr>
            <a:endParaRPr lang="en-GB" dirty="0"/>
          </a:p>
          <a:p>
            <a:endParaRPr lang="en-GB" dirty="0"/>
          </a:p>
          <a:p>
            <a:endParaRPr lang="en-GB" dirty="0"/>
          </a:p>
          <a:p>
            <a:pPr lvl="1"/>
            <a:endParaRPr lang="en-GB" dirty="0"/>
          </a:p>
        </p:txBody>
      </p:sp>
    </p:spTree>
    <p:extLst>
      <p:ext uri="{BB962C8B-B14F-4D97-AF65-F5344CB8AC3E}">
        <p14:creationId xmlns:p14="http://schemas.microsoft.com/office/powerpoint/2010/main" val="2530723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17EEF-50A7-4EF5-8622-81F21A216118}"/>
              </a:ext>
            </a:extLst>
          </p:cNvPr>
          <p:cNvSpPr>
            <a:spLocks noGrp="1"/>
          </p:cNvSpPr>
          <p:nvPr>
            <p:ph type="title"/>
          </p:nvPr>
        </p:nvSpPr>
        <p:spPr>
          <a:xfrm>
            <a:off x="628650" y="365126"/>
            <a:ext cx="6220206" cy="1325563"/>
          </a:xfrm>
        </p:spPr>
        <p:txBody>
          <a:bodyPr>
            <a:normAutofit/>
          </a:bodyPr>
          <a:lstStyle/>
          <a:p>
            <a:br>
              <a:rPr lang="en-GB" sz="2400" dirty="0">
                <a:solidFill>
                  <a:schemeClr val="tx1"/>
                </a:solidFill>
              </a:rPr>
            </a:br>
            <a:r>
              <a:rPr lang="en-GB" dirty="0">
                <a:solidFill>
                  <a:schemeClr val="tx1"/>
                </a:solidFill>
              </a:rPr>
              <a:t>Standard of Care</a:t>
            </a:r>
          </a:p>
        </p:txBody>
      </p:sp>
      <p:sp>
        <p:nvSpPr>
          <p:cNvPr id="3" name="Content Placeholder 2">
            <a:extLst>
              <a:ext uri="{FF2B5EF4-FFF2-40B4-BE49-F238E27FC236}">
                <a16:creationId xmlns:a16="http://schemas.microsoft.com/office/drawing/2014/main" id="{BC8154CB-12AB-4DF1-BE54-42AF8F2321F4}"/>
              </a:ext>
            </a:extLst>
          </p:cNvPr>
          <p:cNvSpPr>
            <a:spLocks noGrp="1"/>
          </p:cNvSpPr>
          <p:nvPr>
            <p:ph idx="1"/>
          </p:nvPr>
        </p:nvSpPr>
        <p:spPr>
          <a:xfrm>
            <a:off x="628650" y="1825625"/>
            <a:ext cx="6759702" cy="3916807"/>
          </a:xfrm>
        </p:spPr>
        <p:txBody>
          <a:bodyPr>
            <a:normAutofit/>
          </a:bodyPr>
          <a:lstStyle/>
          <a:p>
            <a:r>
              <a:rPr lang="en-GB" sz="2400" dirty="0"/>
              <a:t>Subject to relevant terms of contract, the duty is to exercise reasonable care and skill</a:t>
            </a:r>
          </a:p>
          <a:p>
            <a:r>
              <a:rPr lang="en-GB" sz="2400" dirty="0"/>
              <a:t>ICOBS will be relevant to standard of care even where inapplicable (see </a:t>
            </a:r>
            <a:r>
              <a:rPr lang="en-GB" sz="2400" i="1" dirty="0"/>
              <a:t>Jackson &amp; Powell 9</a:t>
            </a:r>
            <a:r>
              <a:rPr lang="en-GB" sz="2400" i="1" baseline="30000" dirty="0"/>
              <a:t>th</a:t>
            </a:r>
            <a:r>
              <a:rPr lang="en-GB" sz="2400" i="1" dirty="0"/>
              <a:t> Ed.</a:t>
            </a:r>
            <a:r>
              <a:rPr lang="en-GB" sz="2400" dirty="0"/>
              <a:t> 16-007)</a:t>
            </a:r>
          </a:p>
          <a:p>
            <a:r>
              <a:rPr lang="en-GB" sz="2400" dirty="0"/>
              <a:t>Particular features of the client-broker relationship lead to onerous duties: </a:t>
            </a:r>
            <a:r>
              <a:rPr lang="en-GB" sz="2400" i="1" dirty="0" err="1"/>
              <a:t>Environcom</a:t>
            </a:r>
            <a:r>
              <a:rPr lang="en-GB" sz="2400" dirty="0"/>
              <a:t> (below)</a:t>
            </a:r>
          </a:p>
          <a:p>
            <a:r>
              <a:rPr lang="en-GB" sz="2400" dirty="0"/>
              <a:t>Insurance Act 2015 and duty of fair presentation: duties on broker to facilitate compliance</a:t>
            </a:r>
          </a:p>
        </p:txBody>
      </p:sp>
    </p:spTree>
    <p:extLst>
      <p:ext uri="{BB962C8B-B14F-4D97-AF65-F5344CB8AC3E}">
        <p14:creationId xmlns:p14="http://schemas.microsoft.com/office/powerpoint/2010/main" val="13659496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A545E-55F2-44FD-8DE7-6A7086931C21}"/>
              </a:ext>
            </a:extLst>
          </p:cNvPr>
          <p:cNvSpPr>
            <a:spLocks noGrp="1"/>
          </p:cNvSpPr>
          <p:nvPr>
            <p:ph type="title"/>
          </p:nvPr>
        </p:nvSpPr>
        <p:spPr>
          <a:xfrm>
            <a:off x="628650" y="365127"/>
            <a:ext cx="6384798" cy="1052194"/>
          </a:xfrm>
        </p:spPr>
        <p:txBody>
          <a:bodyPr>
            <a:noAutofit/>
          </a:bodyPr>
          <a:lstStyle/>
          <a:p>
            <a:r>
              <a:rPr lang="en-GB" dirty="0">
                <a:solidFill>
                  <a:schemeClr val="tx1"/>
                </a:solidFill>
              </a:rPr>
              <a:t>Duties in Detail</a:t>
            </a:r>
          </a:p>
        </p:txBody>
      </p:sp>
      <p:sp>
        <p:nvSpPr>
          <p:cNvPr id="3" name="Content Placeholder 2">
            <a:extLst>
              <a:ext uri="{FF2B5EF4-FFF2-40B4-BE49-F238E27FC236}">
                <a16:creationId xmlns:a16="http://schemas.microsoft.com/office/drawing/2014/main" id="{18A1F9E8-6626-4245-8222-7D3BAFF6F58C}"/>
              </a:ext>
            </a:extLst>
          </p:cNvPr>
          <p:cNvSpPr>
            <a:spLocks noGrp="1"/>
          </p:cNvSpPr>
          <p:nvPr>
            <p:ph idx="1"/>
          </p:nvPr>
        </p:nvSpPr>
        <p:spPr>
          <a:xfrm>
            <a:off x="628650" y="1670177"/>
            <a:ext cx="7024878" cy="3889375"/>
          </a:xfrm>
        </p:spPr>
        <p:txBody>
          <a:bodyPr>
            <a:normAutofit lnSpcReduction="10000"/>
          </a:bodyPr>
          <a:lstStyle/>
          <a:p>
            <a:endParaRPr lang="en-GB" sz="1400" dirty="0"/>
          </a:p>
          <a:p>
            <a:r>
              <a:rPr lang="en-GB" sz="1800" i="1" dirty="0" err="1">
                <a:effectLst/>
                <a:latin typeface="Calibri" panose="020F0502020204030204" pitchFamily="34" charset="0"/>
                <a:ea typeface="Calibri" panose="020F0502020204030204" pitchFamily="34" charset="0"/>
                <a:cs typeface="Times New Roman" panose="02020603050405020304" pitchFamily="18" charset="0"/>
              </a:rPr>
              <a:t>Dalamd</a:t>
            </a:r>
            <a:r>
              <a:rPr lang="en-GB" sz="1800" i="1" dirty="0">
                <a:effectLst/>
                <a:latin typeface="Calibri" panose="020F0502020204030204" pitchFamily="34" charset="0"/>
                <a:ea typeface="Calibri" panose="020F0502020204030204" pitchFamily="34" charset="0"/>
                <a:cs typeface="Times New Roman" panose="02020603050405020304" pitchFamily="18" charset="0"/>
              </a:rPr>
              <a:t> Limited v Butterworth Spengler Commercial Limited [2018] EWHC 2558 (Comm) </a:t>
            </a:r>
            <a:r>
              <a:rPr lang="en-GB" sz="1800" dirty="0">
                <a:effectLst/>
                <a:latin typeface="Calibri" panose="020F0502020204030204" pitchFamily="34" charset="0"/>
                <a:ea typeface="Calibri" panose="020F0502020204030204" pitchFamily="34" charset="0"/>
                <a:cs typeface="Times New Roman" panose="02020603050405020304" pitchFamily="18" charset="0"/>
              </a:rPr>
              <a:t>quoting from</a:t>
            </a:r>
            <a:r>
              <a:rPr lang="en-GB" sz="1800" i="1" dirty="0">
                <a:effectLst/>
                <a:latin typeface="Calibri" panose="020F0502020204030204" pitchFamily="34" charset="0"/>
                <a:ea typeface="Calibri" panose="020F0502020204030204" pitchFamily="34" charset="0"/>
                <a:cs typeface="Times New Roman" panose="02020603050405020304" pitchFamily="18" charset="0"/>
              </a:rPr>
              <a:t> J&amp;P:</a:t>
            </a:r>
            <a:endParaRPr lang="en-GB" sz="1800" i="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"1  The broker should identify the type and scope of cover which the client needs, and advise the client accordingly;</a:t>
            </a:r>
          </a:p>
          <a:p>
            <a:pPr marL="0" indent="0">
              <a:buNone/>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2  The broker should take reasonable steps to arrange the insurance cover which the client has instructed him to obtain, and which is suitable for and clearly meets the client's requirements;</a:t>
            </a:r>
          </a:p>
          <a:p>
            <a:pPr marL="0" indent="0">
              <a:buNone/>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3  In placing the insurance, the broker must have regard to the obligations of disclosure owed to the insurer; …</a:t>
            </a:r>
          </a:p>
          <a:p>
            <a:pPr marL="0" indent="0">
              <a:buNone/>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5 Once the cover has been placed, the broker should consider and explain to the client what cover has been arranged; and</a:t>
            </a:r>
          </a:p>
          <a:p>
            <a:pPr marL="0" indent="0">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6 At renewal of an existing policy, the broker should go through the same exercise that was carried out at inception of the policy"</a:t>
            </a:r>
            <a:endParaRPr lang="en-GB" i="1" dirty="0"/>
          </a:p>
        </p:txBody>
      </p:sp>
    </p:spTree>
    <p:extLst>
      <p:ext uri="{BB962C8B-B14F-4D97-AF65-F5344CB8AC3E}">
        <p14:creationId xmlns:p14="http://schemas.microsoft.com/office/powerpoint/2010/main" val="17537905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5E13F-5BB1-4BF0-9DA9-8FF60EBAD747}"/>
              </a:ext>
            </a:extLst>
          </p:cNvPr>
          <p:cNvSpPr>
            <a:spLocks noGrp="1"/>
          </p:cNvSpPr>
          <p:nvPr>
            <p:ph type="title"/>
          </p:nvPr>
        </p:nvSpPr>
        <p:spPr>
          <a:xfrm>
            <a:off x="628650" y="379195"/>
            <a:ext cx="6558534" cy="1074702"/>
          </a:xfrm>
        </p:spPr>
        <p:txBody>
          <a:bodyPr>
            <a:normAutofit fontScale="90000"/>
          </a:bodyPr>
          <a:lstStyle/>
          <a:p>
            <a:r>
              <a:rPr lang="en-GB" dirty="0">
                <a:solidFill>
                  <a:schemeClr val="tx1"/>
                </a:solidFill>
              </a:rPr>
              <a:t>Brokers and Disputes with Insurers</a:t>
            </a:r>
            <a:endParaRPr lang="en-GB" dirty="0"/>
          </a:p>
        </p:txBody>
      </p:sp>
      <p:sp>
        <p:nvSpPr>
          <p:cNvPr id="3" name="Content Placeholder 2">
            <a:extLst>
              <a:ext uri="{FF2B5EF4-FFF2-40B4-BE49-F238E27FC236}">
                <a16:creationId xmlns:a16="http://schemas.microsoft.com/office/drawing/2014/main" id="{9AA008D9-6CDB-4D02-A622-DDEB5F1AB1C0}"/>
              </a:ext>
            </a:extLst>
          </p:cNvPr>
          <p:cNvSpPr>
            <a:spLocks noGrp="1"/>
          </p:cNvSpPr>
          <p:nvPr>
            <p:ph idx="1"/>
          </p:nvPr>
        </p:nvSpPr>
        <p:spPr>
          <a:xfrm>
            <a:off x="628650" y="1636777"/>
            <a:ext cx="7628382" cy="4178808"/>
          </a:xfrm>
        </p:spPr>
        <p:txBody>
          <a:bodyPr>
            <a:normAutofit/>
          </a:bodyPr>
          <a:lstStyle/>
          <a:p>
            <a:r>
              <a:rPr lang="en-GB" dirty="0"/>
              <a:t>Non-indemnity = breach by broker?</a:t>
            </a:r>
          </a:p>
          <a:p>
            <a:r>
              <a:rPr lang="en-GB" dirty="0"/>
              <a:t>J&amp;P 16-066 “If the insurance obtained by the broker is such that his client becomes involved in a legal dispute with the insurer then, unless the position taken by the insurer is absurd, the broker will be found to be in breach of duty.”</a:t>
            </a:r>
          </a:p>
          <a:p>
            <a:r>
              <a:rPr lang="en-GB" dirty="0"/>
              <a:t>ABN </a:t>
            </a:r>
            <a:r>
              <a:rPr lang="en-GB" dirty="0" err="1"/>
              <a:t>Amro</a:t>
            </a:r>
            <a:r>
              <a:rPr lang="en-GB" dirty="0"/>
              <a:t> v RSA [2021] EWHC 442 (Comm)</a:t>
            </a:r>
          </a:p>
          <a:p>
            <a:r>
              <a:rPr lang="en-GB" dirty="0"/>
              <a:t>Compare </a:t>
            </a:r>
            <a:r>
              <a:rPr lang="en-GB" i="1" dirty="0" err="1"/>
              <a:t>Dalamd</a:t>
            </a:r>
            <a:r>
              <a:rPr lang="en-GB" dirty="0"/>
              <a:t> – see below re causation</a:t>
            </a:r>
          </a:p>
          <a:p>
            <a:endParaRPr lang="en-GB" dirty="0"/>
          </a:p>
        </p:txBody>
      </p:sp>
    </p:spTree>
    <p:extLst>
      <p:ext uri="{BB962C8B-B14F-4D97-AF65-F5344CB8AC3E}">
        <p14:creationId xmlns:p14="http://schemas.microsoft.com/office/powerpoint/2010/main" val="30053866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81318-86F7-4B2B-8317-1A181CAA7773}"/>
              </a:ext>
            </a:extLst>
          </p:cNvPr>
          <p:cNvSpPr>
            <a:spLocks noGrp="1"/>
          </p:cNvSpPr>
          <p:nvPr>
            <p:ph type="title"/>
          </p:nvPr>
        </p:nvSpPr>
        <p:spPr>
          <a:xfrm>
            <a:off x="628650" y="365127"/>
            <a:ext cx="6558534" cy="1125346"/>
          </a:xfrm>
        </p:spPr>
        <p:txBody>
          <a:bodyPr>
            <a:normAutofit fontScale="90000"/>
          </a:bodyPr>
          <a:lstStyle/>
          <a:p>
            <a:r>
              <a:rPr lang="en-GB" sz="4000" dirty="0">
                <a:solidFill>
                  <a:schemeClr val="tx1"/>
                </a:solidFill>
              </a:rPr>
              <a:t>Brokers</a:t>
            </a:r>
            <a:r>
              <a:rPr lang="en-GB" dirty="0"/>
              <a:t> </a:t>
            </a:r>
            <a:r>
              <a:rPr lang="en-GB" sz="4000" dirty="0">
                <a:solidFill>
                  <a:schemeClr val="tx1"/>
                </a:solidFill>
              </a:rPr>
              <a:t>and Disputes with Insurers</a:t>
            </a:r>
          </a:p>
        </p:txBody>
      </p:sp>
      <p:sp>
        <p:nvSpPr>
          <p:cNvPr id="3" name="Content Placeholder 2">
            <a:extLst>
              <a:ext uri="{FF2B5EF4-FFF2-40B4-BE49-F238E27FC236}">
                <a16:creationId xmlns:a16="http://schemas.microsoft.com/office/drawing/2014/main" id="{CEAA3DE3-89F7-49A0-B04B-CC7311F08E4F}"/>
              </a:ext>
            </a:extLst>
          </p:cNvPr>
          <p:cNvSpPr>
            <a:spLocks noGrp="1"/>
          </p:cNvSpPr>
          <p:nvPr>
            <p:ph idx="1"/>
          </p:nvPr>
        </p:nvSpPr>
        <p:spPr>
          <a:xfrm>
            <a:off x="628650" y="1490473"/>
            <a:ext cx="7408926" cy="4297679"/>
          </a:xfrm>
        </p:spPr>
        <p:txBody>
          <a:bodyPr>
            <a:normAutofit/>
          </a:bodyPr>
          <a:lstStyle/>
          <a:p>
            <a:r>
              <a:rPr lang="en-GB" dirty="0"/>
              <a:t>See further </a:t>
            </a:r>
            <a:r>
              <a:rPr lang="en-GB" i="1" dirty="0" err="1"/>
              <a:t>Environcom</a:t>
            </a:r>
            <a:r>
              <a:rPr lang="en-GB" i="1" dirty="0"/>
              <a:t> England Limited v Ms Plc</a:t>
            </a:r>
            <a:r>
              <a:rPr lang="en-GB" dirty="0"/>
              <a:t> </a:t>
            </a:r>
            <a:r>
              <a:rPr lang="en-GB" b="0" i="0" u="none" strike="noStrike" dirty="0">
                <a:solidFill>
                  <a:srgbClr val="3D3D3D"/>
                </a:solidFill>
                <a:effectLst/>
                <a:latin typeface="Source Sans Pro" panose="020B0503030403020204" pitchFamily="34" charset="0"/>
              </a:rPr>
              <a:t>[2010] EWHC 759 (Comm) (note: appeal dismissed on procedural grounds)</a:t>
            </a:r>
          </a:p>
          <a:p>
            <a:endParaRPr lang="en-GB" dirty="0"/>
          </a:p>
          <a:p>
            <a:pPr marL="0" indent="0">
              <a:buNone/>
            </a:pPr>
            <a:r>
              <a:rPr lang="en-GB" dirty="0">
                <a:solidFill>
                  <a:srgbClr val="3D3D3D"/>
                </a:solidFill>
                <a:latin typeface="Source Sans Pro" panose="020B0503030403020204" pitchFamily="34" charset="0"/>
              </a:rPr>
              <a:t>“All this flows from the requirement that the broker should take reasonable steps to ensure that the proposed policy is suitable for the client’s needs. By definition, a policy which is voidable for non-disclosure is not suitable.”</a:t>
            </a:r>
          </a:p>
          <a:p>
            <a:endParaRPr lang="en-GB" dirty="0"/>
          </a:p>
          <a:p>
            <a:endParaRPr lang="en-GB" dirty="0"/>
          </a:p>
        </p:txBody>
      </p:sp>
    </p:spTree>
    <p:extLst>
      <p:ext uri="{BB962C8B-B14F-4D97-AF65-F5344CB8AC3E}">
        <p14:creationId xmlns:p14="http://schemas.microsoft.com/office/powerpoint/2010/main" val="14535117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81318-86F7-4B2B-8317-1A181CAA7773}"/>
              </a:ext>
            </a:extLst>
          </p:cNvPr>
          <p:cNvSpPr>
            <a:spLocks noGrp="1"/>
          </p:cNvSpPr>
          <p:nvPr>
            <p:ph type="title"/>
          </p:nvPr>
        </p:nvSpPr>
        <p:spPr>
          <a:xfrm>
            <a:off x="628650" y="365127"/>
            <a:ext cx="6558534" cy="1125346"/>
          </a:xfrm>
        </p:spPr>
        <p:txBody>
          <a:bodyPr>
            <a:normAutofit/>
          </a:bodyPr>
          <a:lstStyle/>
          <a:p>
            <a:r>
              <a:rPr lang="en-GB" sz="4000" dirty="0">
                <a:solidFill>
                  <a:schemeClr val="tx1"/>
                </a:solidFill>
              </a:rPr>
              <a:t>Onerous or Unusual Terms</a:t>
            </a:r>
          </a:p>
        </p:txBody>
      </p:sp>
      <p:sp>
        <p:nvSpPr>
          <p:cNvPr id="3" name="Content Placeholder 2">
            <a:extLst>
              <a:ext uri="{FF2B5EF4-FFF2-40B4-BE49-F238E27FC236}">
                <a16:creationId xmlns:a16="http://schemas.microsoft.com/office/drawing/2014/main" id="{CEAA3DE3-89F7-49A0-B04B-CC7311F08E4F}"/>
              </a:ext>
            </a:extLst>
          </p:cNvPr>
          <p:cNvSpPr>
            <a:spLocks noGrp="1"/>
          </p:cNvSpPr>
          <p:nvPr>
            <p:ph idx="1"/>
          </p:nvPr>
        </p:nvSpPr>
        <p:spPr>
          <a:xfrm>
            <a:off x="628650" y="1490473"/>
            <a:ext cx="7408926" cy="4297679"/>
          </a:xfrm>
        </p:spPr>
        <p:txBody>
          <a:bodyPr>
            <a:normAutofit/>
          </a:bodyPr>
          <a:lstStyle/>
          <a:p>
            <a:r>
              <a:rPr lang="en-GB" i="1" dirty="0" err="1"/>
              <a:t>Environcom</a:t>
            </a:r>
            <a:r>
              <a:rPr lang="en-GB" i="1" dirty="0"/>
              <a:t> </a:t>
            </a:r>
            <a:r>
              <a:rPr lang="en-GB" dirty="0"/>
              <a:t>at paragraph 56:</a:t>
            </a:r>
          </a:p>
          <a:p>
            <a:r>
              <a:rPr lang="en-GB" dirty="0">
                <a:solidFill>
                  <a:srgbClr val="3D3D3D"/>
                </a:solidFill>
                <a:latin typeface="Source Sans Pro" panose="020B0503030403020204" pitchFamily="34" charset="0"/>
              </a:rPr>
              <a:t>“</a:t>
            </a:r>
            <a:r>
              <a:rPr lang="en-GB" b="0" i="0" u="none" strike="noStrike" dirty="0">
                <a:solidFill>
                  <a:srgbClr val="3D3D3D"/>
                </a:solidFill>
                <a:effectLst/>
                <a:latin typeface="Source Sans Pro" panose="020B0503030403020204" pitchFamily="34" charset="0"/>
              </a:rPr>
              <a:t>an area of the law which can have harsh consequences, not least because any non-disclosure relied upon by the underwriter to avoid the policy may have no causative significance as regards the claim that will as a result not be paid. This makes it all the more important that the lay client is told of the paramount duty to disclose and what it involves.</a:t>
            </a:r>
            <a:endParaRPr lang="en-GB" dirty="0">
              <a:solidFill>
                <a:srgbClr val="3D3D3D"/>
              </a:solidFill>
              <a:latin typeface="Source Sans Pro" panose="020B0503030403020204" pitchFamily="34" charset="0"/>
            </a:endParaRPr>
          </a:p>
          <a:p>
            <a:endParaRPr lang="en-GB" dirty="0"/>
          </a:p>
          <a:p>
            <a:endParaRPr lang="en-GB" dirty="0"/>
          </a:p>
        </p:txBody>
      </p:sp>
    </p:spTree>
    <p:extLst>
      <p:ext uri="{BB962C8B-B14F-4D97-AF65-F5344CB8AC3E}">
        <p14:creationId xmlns:p14="http://schemas.microsoft.com/office/powerpoint/2010/main" val="36696381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81318-86F7-4B2B-8317-1A181CAA7773}"/>
              </a:ext>
            </a:extLst>
          </p:cNvPr>
          <p:cNvSpPr>
            <a:spLocks noGrp="1"/>
          </p:cNvSpPr>
          <p:nvPr>
            <p:ph type="title"/>
          </p:nvPr>
        </p:nvSpPr>
        <p:spPr>
          <a:xfrm>
            <a:off x="628650" y="365127"/>
            <a:ext cx="6558534" cy="1125346"/>
          </a:xfrm>
        </p:spPr>
        <p:txBody>
          <a:bodyPr>
            <a:normAutofit/>
          </a:bodyPr>
          <a:lstStyle/>
          <a:p>
            <a:r>
              <a:rPr lang="en-GB" sz="4000" dirty="0">
                <a:solidFill>
                  <a:schemeClr val="tx1"/>
                </a:solidFill>
              </a:rPr>
              <a:t>Onerous Terms</a:t>
            </a:r>
          </a:p>
        </p:txBody>
      </p:sp>
      <p:sp>
        <p:nvSpPr>
          <p:cNvPr id="3" name="Content Placeholder 2">
            <a:extLst>
              <a:ext uri="{FF2B5EF4-FFF2-40B4-BE49-F238E27FC236}">
                <a16:creationId xmlns:a16="http://schemas.microsoft.com/office/drawing/2014/main" id="{CEAA3DE3-89F7-49A0-B04B-CC7311F08E4F}"/>
              </a:ext>
            </a:extLst>
          </p:cNvPr>
          <p:cNvSpPr>
            <a:spLocks noGrp="1"/>
          </p:cNvSpPr>
          <p:nvPr>
            <p:ph idx="1"/>
          </p:nvPr>
        </p:nvSpPr>
        <p:spPr>
          <a:xfrm>
            <a:off x="628650" y="1490473"/>
            <a:ext cx="7408926" cy="4297679"/>
          </a:xfrm>
        </p:spPr>
        <p:txBody>
          <a:bodyPr>
            <a:normAutofit/>
          </a:bodyPr>
          <a:lstStyle/>
          <a:p>
            <a:r>
              <a:rPr lang="en-GB" dirty="0"/>
              <a:t>Note</a:t>
            </a:r>
            <a:r>
              <a:rPr lang="en-GB" i="1" dirty="0"/>
              <a:t> </a:t>
            </a:r>
            <a:r>
              <a:rPr lang="en-GB" i="1" dirty="0" err="1"/>
              <a:t>Environcom</a:t>
            </a:r>
            <a:r>
              <a:rPr lang="en-GB" i="1" dirty="0"/>
              <a:t> </a:t>
            </a:r>
            <a:r>
              <a:rPr lang="en-GB" dirty="0"/>
              <a:t>was decided on pre-2015 law</a:t>
            </a:r>
          </a:p>
          <a:p>
            <a:r>
              <a:rPr lang="en-GB" dirty="0"/>
              <a:t>Warning is apt to onerous / unusual terms, particularly in BI policies</a:t>
            </a:r>
          </a:p>
          <a:p>
            <a:r>
              <a:rPr lang="en-GB" dirty="0"/>
              <a:t>Special meaning of terms (e.g. </a:t>
            </a:r>
            <a:r>
              <a:rPr lang="en-GB" i="1" dirty="0"/>
              <a:t>Insurable</a:t>
            </a:r>
            <a:r>
              <a:rPr lang="en-GB" dirty="0"/>
              <a:t> </a:t>
            </a:r>
            <a:r>
              <a:rPr lang="en-GB" i="1" dirty="0"/>
              <a:t>Gross Profit, Maximum Indemnity Period</a:t>
            </a:r>
            <a:r>
              <a:rPr lang="en-GB" dirty="0"/>
              <a:t>)</a:t>
            </a:r>
          </a:p>
          <a:p>
            <a:r>
              <a:rPr lang="en-GB" dirty="0"/>
              <a:t>Average clauses: under-insurance and effects</a:t>
            </a:r>
          </a:p>
          <a:p>
            <a:r>
              <a:rPr lang="en-GB" dirty="0"/>
              <a:t>Aggregate clauses</a:t>
            </a:r>
          </a:p>
          <a:p>
            <a:r>
              <a:rPr lang="en-GB" dirty="0"/>
              <a:t>The (general) need for damage</a:t>
            </a:r>
          </a:p>
          <a:p>
            <a:endParaRPr lang="en-GB" dirty="0">
              <a:solidFill>
                <a:srgbClr val="3D3D3D"/>
              </a:solidFill>
              <a:latin typeface="Source Sans Pro" panose="020B0503030403020204" pitchFamily="34" charset="0"/>
            </a:endParaRPr>
          </a:p>
          <a:p>
            <a:endParaRPr lang="en-GB" dirty="0"/>
          </a:p>
          <a:p>
            <a:endParaRPr lang="en-GB" dirty="0"/>
          </a:p>
        </p:txBody>
      </p:sp>
    </p:spTree>
    <p:extLst>
      <p:ext uri="{BB962C8B-B14F-4D97-AF65-F5344CB8AC3E}">
        <p14:creationId xmlns:p14="http://schemas.microsoft.com/office/powerpoint/2010/main" val="2870888615"/>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44546A"/>
      </a:dk2>
      <a:lt2>
        <a:srgbClr val="E7E6E6"/>
      </a:lt2>
      <a:accent1>
        <a:srgbClr val="78BDE9"/>
      </a:accent1>
      <a:accent2>
        <a:srgbClr val="33377B"/>
      </a:accent2>
      <a:accent3>
        <a:srgbClr val="B9B8AE"/>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KINGS POWERPOINT TEMPLATE 2018" id="{B50DB149-6D8D-41E7-85E4-2359C6B57791}" vid="{7755A5AA-BA2D-498D-93C4-0645E69B78B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ed83b946-43b4-4efc-9456-3efed421482a"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D578F0FE0C7DC4CA4771EB3F061B06C" ma:contentTypeVersion="5" ma:contentTypeDescription="Create a new document." ma:contentTypeScope="" ma:versionID="2a5e410b1bff33fbcf827a9a73d281a3">
  <xsd:schema xmlns:xsd="http://www.w3.org/2001/XMLSchema" xmlns:xs="http://www.w3.org/2001/XMLSchema" xmlns:p="http://schemas.microsoft.com/office/2006/metadata/properties" xmlns:ns3="ed83b946-43b4-4efc-9456-3efed421482a" targetNamespace="http://schemas.microsoft.com/office/2006/metadata/properties" ma:root="true" ma:fieldsID="4038a89fef7c0229fee273c8e15737b7" ns3:_="">
    <xsd:import namespace="ed83b946-43b4-4efc-9456-3efed421482a"/>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d83b946-43b4-4efc-9456-3efed421482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_activity" ma:index="12" nillable="true" ma:displayName="_activity" ma:hidden="true" ma:internalName="_activity">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3698F9D-A07D-446D-98F1-A874330F6A51}">
  <ds:schemaRefs>
    <ds:schemaRef ds:uri="http://schemas.openxmlformats.org/package/2006/metadata/core-properties"/>
    <ds:schemaRef ds:uri="http://schemas.microsoft.com/office/infopath/2007/PartnerControls"/>
    <ds:schemaRef ds:uri="http://www.w3.org/XML/1998/namespace"/>
    <ds:schemaRef ds:uri="http://schemas.microsoft.com/office/2006/documentManagement/types"/>
    <ds:schemaRef ds:uri="ed83b946-43b4-4efc-9456-3efed421482a"/>
    <ds:schemaRef ds:uri="http://purl.org/dc/terms/"/>
    <ds:schemaRef ds:uri="http://schemas.microsoft.com/office/2006/metadata/properties"/>
    <ds:schemaRef ds:uri="http://purl.org/dc/dcmitype/"/>
    <ds:schemaRef ds:uri="http://purl.org/dc/elements/1.1/"/>
  </ds:schemaRefs>
</ds:datastoreItem>
</file>

<file path=customXml/itemProps2.xml><?xml version="1.0" encoding="utf-8"?>
<ds:datastoreItem xmlns:ds="http://schemas.openxmlformats.org/officeDocument/2006/customXml" ds:itemID="{2D3916C0-07C5-4E02-87ED-DD08BA945DBF}">
  <ds:schemaRefs>
    <ds:schemaRef ds:uri="http://schemas.microsoft.com/sharepoint/v3/contenttype/forms"/>
  </ds:schemaRefs>
</ds:datastoreItem>
</file>

<file path=customXml/itemProps3.xml><?xml version="1.0" encoding="utf-8"?>
<ds:datastoreItem xmlns:ds="http://schemas.openxmlformats.org/officeDocument/2006/customXml" ds:itemID="{9EAA0631-EBAC-4E34-8E92-2A506DA2881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d83b946-43b4-4efc-9456-3efed421482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2020</TotalTime>
  <Words>1180</Words>
  <Application>Microsoft Macintosh PowerPoint</Application>
  <PresentationFormat>On-screen Show (4:3)</PresentationFormat>
  <Paragraphs>101</Paragraphs>
  <Slides>19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Source Sans Pro</vt:lpstr>
      <vt:lpstr>Times New Roman</vt:lpstr>
      <vt:lpstr>Office Theme</vt:lpstr>
      <vt:lpstr>Business Interruption and Coronavirus: Claims against Brokers</vt:lpstr>
      <vt:lpstr>Introduction </vt:lpstr>
      <vt:lpstr>Brokers – Sources of Duties </vt:lpstr>
      <vt:lpstr> Standard of Care</vt:lpstr>
      <vt:lpstr>Duties in Detail</vt:lpstr>
      <vt:lpstr>Brokers and Disputes with Insurers</vt:lpstr>
      <vt:lpstr>Brokers and Disputes with Insurers</vt:lpstr>
      <vt:lpstr>Onerous or Unusual Terms</vt:lpstr>
      <vt:lpstr>Onerous Terms</vt:lpstr>
      <vt:lpstr>Case Study: Eurokey</vt:lpstr>
      <vt:lpstr>Eurokey</vt:lpstr>
      <vt:lpstr>Causation</vt:lpstr>
      <vt:lpstr>Causation</vt:lpstr>
      <vt:lpstr>Causation</vt:lpstr>
      <vt:lpstr>Causation</vt:lpstr>
      <vt:lpstr>Causation</vt:lpstr>
      <vt:lpstr>Covid-19 and Broker Liability </vt:lpstr>
      <vt:lpstr>Covid-19 and Broker Liability </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KINGS POWERPOINT</dc:title>
  <dc:creator>Marketing</dc:creator>
  <cp:lastModifiedBy>Johnny Ward</cp:lastModifiedBy>
  <cp:revision>64</cp:revision>
  <dcterms:created xsi:type="dcterms:W3CDTF">2018-01-17T11:19:08Z</dcterms:created>
  <dcterms:modified xsi:type="dcterms:W3CDTF">2023-06-12T13:32:03Z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0x0101009D578F0FE0C7DC4CA4771EB3F061B06C</vt:lpwstr>
  </property>
</Properties>
</file>