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4"/>
  </p:notesMasterIdLst>
  <p:sldIdLst>
    <p:sldId id="256" r:id="rId5"/>
    <p:sldId id="258" r:id="rId6"/>
    <p:sldId id="278" r:id="rId7"/>
    <p:sldId id="262" r:id="rId8"/>
    <p:sldId id="271" r:id="rId9"/>
    <p:sldId id="272" r:id="rId10"/>
    <p:sldId id="273" r:id="rId11"/>
    <p:sldId id="281" r:id="rId12"/>
    <p:sldId id="274" r:id="rId13"/>
    <p:sldId id="280" r:id="rId14"/>
    <p:sldId id="275" r:id="rId15"/>
    <p:sldId id="282" r:id="rId16"/>
    <p:sldId id="276" r:id="rId17"/>
    <p:sldId id="298" r:id="rId18"/>
    <p:sldId id="283" r:id="rId19"/>
    <p:sldId id="284" r:id="rId20"/>
    <p:sldId id="285" r:id="rId21"/>
    <p:sldId id="286" r:id="rId22"/>
    <p:sldId id="287" r:id="rId23"/>
    <p:sldId id="288" r:id="rId24"/>
    <p:sldId id="297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3683"/>
    <a:srgbClr val="003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748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E537B-A679-784B-8120-65ABAC6115A9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7E0C8-BFC0-8E42-8F18-E5E678C795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7E0C8-BFC0-8E42-8F18-E5E678C795C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93875"/>
            <a:ext cx="5629275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73550"/>
            <a:ext cx="6858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90368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946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43148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45070D-9730-4DC1-B8EB-DD7D50AA5D07}" type="datetimeFigureOut">
              <a:rPr lang="en-GB" smtClean="0"/>
              <a:t>09/06/2023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6A0886-87A6-466F-9C69-E15BCE6BD2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87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45070D-9730-4DC1-B8EB-DD7D50AA5D07}" type="datetimeFigureOut">
              <a:rPr lang="en-GB" smtClean="0"/>
              <a:t>09/06/2023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6A0886-87A6-466F-9C69-E15BCE6BD2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77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4314825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45070D-9730-4DC1-B8EB-DD7D50AA5D07}" type="datetimeFigureOut">
              <a:rPr lang="en-GB" smtClean="0"/>
              <a:t>09/06/2023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6A0886-87A6-466F-9C69-E15BCE6BD2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46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45070D-9730-4DC1-B8EB-DD7D50AA5D07}" type="datetimeFigureOut">
              <a:rPr lang="en-GB" smtClean="0"/>
              <a:t>09/06/2023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6A0886-87A6-466F-9C69-E15BCE6BD2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79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43148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45070D-9730-4DC1-B8EB-DD7D50AA5D07}" type="datetimeFigureOut">
              <a:rPr lang="en-GB" smtClean="0"/>
              <a:t>09/06/2023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6A0886-87A6-466F-9C69-E15BCE6BD2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96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45070D-9730-4DC1-B8EB-DD7D50AA5D07}" type="datetimeFigureOut">
              <a:rPr lang="en-GB" smtClean="0"/>
              <a:t>09/06/2023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6A0886-87A6-466F-9C69-E15BCE6BD2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40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43148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45070D-9730-4DC1-B8EB-DD7D50AA5D07}" type="datetimeFigureOut">
              <a:rPr lang="en-GB" smtClean="0"/>
              <a:t>09/06/2023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6A0886-87A6-466F-9C69-E15BCE6BD2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1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45070D-9730-4DC1-B8EB-DD7D50AA5D07}" type="datetimeFigureOut">
              <a:rPr lang="en-GB" smtClean="0"/>
              <a:t>09/06/2023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6A0886-87A6-466F-9C69-E15BCE6BD2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46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45070D-9730-4DC1-B8EB-DD7D50AA5D07}" type="datetimeFigureOut">
              <a:rPr lang="en-GB" smtClean="0"/>
              <a:t>09/06/2023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6A0886-87A6-466F-9C69-E15BCE6BD2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7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45070D-9730-4DC1-B8EB-DD7D50AA5D07}" type="datetimeFigureOut">
              <a:rPr lang="en-GB" smtClean="0"/>
              <a:t>09/06/2023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6A0886-87A6-466F-9C69-E15BCE6BD2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44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4572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77" y="365126"/>
            <a:ext cx="989389" cy="1137138"/>
          </a:xfrm>
          <a:prstGeom prst="rect">
            <a:avLst/>
          </a:prstGeom>
        </p:spPr>
      </p:pic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81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</a:rPr>
              <a:t>Business Interruption and Coronavirus: the Supreme Court Decision in FCA v Arch Insurance and Later Cases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latin typeface="+mj-lt"/>
              </a:rPr>
              <a:t>By Andrew Grantham KC MA (Oxon) BCL FCIArb</a:t>
            </a:r>
          </a:p>
          <a:p>
            <a:endParaRPr lang="en-GB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430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FD9AF-8289-41BF-872C-1C3F0EA25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Hybrid Wording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FACC6-D046-4629-BCD7-B04086CA4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600" dirty="0"/>
              <a:t>Hybrid: Hiscox</a:t>
            </a:r>
          </a:p>
          <a:p>
            <a:r>
              <a:rPr lang="en-GB" sz="2600" dirty="0">
                <a:effectLst/>
                <a:ea typeface="Calibri" panose="020F0502020204030204" pitchFamily="34" charset="0"/>
              </a:rPr>
              <a:t>Cover for </a:t>
            </a:r>
            <a:r>
              <a:rPr lang="en-GB" sz="2600" dirty="0">
                <a:ea typeface="Calibri" panose="020F0502020204030204" pitchFamily="34" charset="0"/>
              </a:rPr>
              <a:t>l</a:t>
            </a:r>
            <a:r>
              <a:rPr lang="en-GB" sz="2600" dirty="0">
                <a:effectLst/>
                <a:ea typeface="Calibri" panose="020F0502020204030204" pitchFamily="34" charset="0"/>
              </a:rPr>
              <a:t>osses resulting solely and directly from an interruption to insured’s activities caused by its (1) inability to use the insured premises (2) due to restrictions imposed by a public authority during the period of insurance (3) following an occurrence of any human infectious or human contagious disease, an outbreak of which must be notified to the local authority</a:t>
            </a:r>
            <a:endParaRPr lang="en-GB" sz="2600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46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6B17-1D57-40CA-AB79-818D2511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Prevention of Access and Hybrid Issues (1)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AFED6-F471-438A-81AA-96871FC49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Composite peril</a:t>
            </a:r>
          </a:p>
          <a:p>
            <a:r>
              <a:rPr lang="en-GB" dirty="0"/>
              <a:t>Disease: as per disease policies</a:t>
            </a:r>
          </a:p>
          <a:p>
            <a:r>
              <a:rPr lang="en-GB" dirty="0"/>
              <a:t>Force of law: required instruction but not necessarily a valid legal basis </a:t>
            </a:r>
          </a:p>
          <a:p>
            <a:r>
              <a:rPr lang="en-GB" dirty="0"/>
              <a:t>Nature of restriction: need not be directed against premises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981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DDF5-7DB5-6EBC-14CD-C2957186A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Prevention of Access and Hybrid Issues (2)</a:t>
            </a:r>
            <a:endParaRPr lang="en-GB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6AF4A-EA6F-8658-FEA2-AFFEBAC14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Inability to use = complete inability to use premises or a discrete part thereof or for a discrete part of business</a:t>
            </a:r>
          </a:p>
          <a:p>
            <a:r>
              <a:rPr lang="en-GB" dirty="0"/>
              <a:t>Prevention of access = access prevented to premises or a discrete part thereof or for purpose of discrete part of business</a:t>
            </a:r>
          </a:p>
          <a:p>
            <a:r>
              <a:rPr lang="en-GB" dirty="0"/>
              <a:t>Interruption = interference or disruption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559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133B-D2F7-48B4-8415-8CA8896F2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Causation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5E448-7D26-4D84-852B-1750A68DA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Causation in disease policies – must show interruption caused by measures in response to amongst others ≥1 occurrence within radius</a:t>
            </a:r>
          </a:p>
          <a:p>
            <a:r>
              <a:rPr lang="en-GB" dirty="0"/>
              <a:t>Causation in prevention of access and hybrid policies – required proof of all elements of combined peril causing loss but irrespective of not-excluded concurrent causes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6924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46051-F735-2E10-0F20-FC010DBD7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Trends and Pre-Trigger Losses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E9E16-0130-E79C-39CD-91DB24C5E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Trends clauses to be construed so that the standard turnover is only adjusted to take account of matters unrelated to the insured peril i.e. unrelated to Covid</a:t>
            </a:r>
          </a:p>
          <a:p>
            <a:r>
              <a:rPr lang="en-GB" dirty="0"/>
              <a:t>Therefore, pre-trigger Covid related losses not to be taken into account</a:t>
            </a:r>
          </a:p>
        </p:txBody>
      </p:sp>
    </p:spTree>
    <p:extLst>
      <p:ext uri="{BB962C8B-B14F-4D97-AF65-F5344CB8AC3E}">
        <p14:creationId xmlns:p14="http://schemas.microsoft.com/office/powerpoint/2010/main" val="3777617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03258-7673-A607-6740-32CA7F5D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Recent Cases</a:t>
            </a:r>
            <a:br>
              <a:rPr lang="en-GB" dirty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7AEFA-1802-903C-A2AA-205022850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1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Rockliffe Hall Ltd v Travellers Insurance Co Ltd [2021] EWHC 412 (Comm), [2022] 1 All ER (Comm</a:t>
            </a:r>
            <a:r>
              <a:rPr lang="en-GB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) 723</a:t>
            </a:r>
          </a:p>
          <a:p>
            <a:r>
              <a:rPr lang="en-GB" sz="2100" dirty="0">
                <a:solidFill>
                  <a:schemeClr val="tx1"/>
                </a:solidFill>
              </a:rPr>
              <a:t>Corbin &amp; King v AXA Insurance  [2022] EWHC 409 (Comm), [2023] 1 All ER (Comm) 429 </a:t>
            </a:r>
          </a:p>
          <a:p>
            <a:r>
              <a:rPr lang="en-GB" sz="2100" dirty="0">
                <a:solidFill>
                  <a:schemeClr val="tx1"/>
                </a:solidFill>
              </a:rPr>
              <a:t>Stonegate Pub Co Ltd v MS Amlin Corporate Member Ltd [2022] EWHC 2548 (Comm), [2023] Bus LR 28</a:t>
            </a:r>
          </a:p>
          <a:p>
            <a:r>
              <a:rPr lang="en-GB" sz="2100" dirty="0">
                <a:solidFill>
                  <a:schemeClr val="tx1"/>
                </a:solidFill>
              </a:rPr>
              <a:t>Greggs plc v Zurich Insurance [2022] EWHC 2545 (Comm) </a:t>
            </a:r>
          </a:p>
          <a:p>
            <a:r>
              <a:rPr lang="en-GB" sz="2100" dirty="0">
                <a:solidFill>
                  <a:schemeClr val="tx1"/>
                </a:solidFill>
              </a:rPr>
              <a:t>Various Eateries Trading Ltd v Allianz Insurance plc [2022] EWHC 2549 (Comm).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17394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0CE0D-7E5B-8CE0-6E84-D8202C221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Rockliffe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6D828-0161-0127-D35E-B6011C070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BI Cover re Infectious disease defined as (a) food/drink poisoning (b) cholera, plague, relapsing fever, smallpox, typhus and (c) 28 listed diseases</a:t>
            </a:r>
          </a:p>
          <a:p>
            <a:endParaRPr lang="en-GB" dirty="0"/>
          </a:p>
          <a:p>
            <a:r>
              <a:rPr lang="en-GB" dirty="0"/>
              <a:t>Held “plague” did not include Covid</a:t>
            </a:r>
          </a:p>
        </p:txBody>
      </p:sp>
    </p:spTree>
    <p:extLst>
      <p:ext uri="{BB962C8B-B14F-4D97-AF65-F5344CB8AC3E}">
        <p14:creationId xmlns:p14="http://schemas.microsoft.com/office/powerpoint/2010/main" val="2452191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44D54-FED9-4D9E-3B89-F04F045D2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Corbin &amp; King: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43786-E682-2275-D3BF-0543FF621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11 claimants each owning &amp; operating 1 hospitality venue</a:t>
            </a:r>
          </a:p>
          <a:p>
            <a:r>
              <a:rPr lang="en-GB" dirty="0"/>
              <a:t>Cover where access to premises restricted or hindered arising directly from actions of police or other statutory body in response to danger or disturbance at or within 1 mile of premises</a:t>
            </a:r>
          </a:p>
        </p:txBody>
      </p:sp>
    </p:spTree>
    <p:extLst>
      <p:ext uri="{BB962C8B-B14F-4D97-AF65-F5344CB8AC3E}">
        <p14:creationId xmlns:p14="http://schemas.microsoft.com/office/powerpoint/2010/main" val="397301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0901E-DEC7-2331-34A0-37A2AA1F3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Corbin &amp; King: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29842-574C-8388-9B94-A366F6305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Covid = “danger” that together with other non-excluded causes caused restrictions that caused loss</a:t>
            </a:r>
          </a:p>
          <a:p>
            <a:endParaRPr lang="en-GB" dirty="0"/>
          </a:p>
          <a:p>
            <a:r>
              <a:rPr lang="en-GB" dirty="0"/>
              <a:t>Policy limit applied to each premises (1) as a matter of construction and (2) because composite policy </a:t>
            </a:r>
          </a:p>
        </p:txBody>
      </p:sp>
    </p:spTree>
    <p:extLst>
      <p:ext uri="{BB962C8B-B14F-4D97-AF65-F5344CB8AC3E}">
        <p14:creationId xmlns:p14="http://schemas.microsoft.com/office/powerpoint/2010/main" val="812225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3F44C-C240-2E9B-3518-A155E30C0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Stonegate: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77C89-6E2B-21C4-9E57-270419EAF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Cover (until 30.4.20) for</a:t>
            </a:r>
          </a:p>
          <a:p>
            <a:r>
              <a:rPr lang="en-GB" dirty="0"/>
              <a:t>(1) Notifiable disease</a:t>
            </a:r>
          </a:p>
          <a:p>
            <a:r>
              <a:rPr lang="en-GB" dirty="0"/>
              <a:t>(2) Enforced closure by executive authority for health reasons</a:t>
            </a:r>
          </a:p>
          <a:p>
            <a:r>
              <a:rPr lang="en-GB" dirty="0"/>
              <a:t>Each limited to £2.5m per single BI loss (“SBIL”)</a:t>
            </a:r>
          </a:p>
          <a:p>
            <a:r>
              <a:rPr lang="en-GB" dirty="0"/>
              <a:t>(3) Prevention of access – non-damage - limited to £1m per SBIL</a:t>
            </a:r>
          </a:p>
        </p:txBody>
      </p:sp>
    </p:spTree>
    <p:extLst>
      <p:ext uri="{BB962C8B-B14F-4D97-AF65-F5344CB8AC3E}">
        <p14:creationId xmlns:p14="http://schemas.microsoft.com/office/powerpoint/2010/main" val="10389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7686675" cy="3660775"/>
          </a:xfrm>
        </p:spPr>
        <p:txBody>
          <a:bodyPr>
            <a:normAutofit/>
          </a:bodyPr>
          <a:lstStyle/>
          <a:p>
            <a:endParaRPr lang="en-GB" baseline="30000" dirty="0"/>
          </a:p>
          <a:p>
            <a:r>
              <a:rPr lang="en-GB" baseline="30000" dirty="0"/>
              <a:t>Policies of insurance – typical requirement of damage </a:t>
            </a:r>
          </a:p>
          <a:p>
            <a:r>
              <a:rPr lang="en-GB" baseline="30000" dirty="0"/>
              <a:t>Extensions for non – damage business interruption</a:t>
            </a:r>
          </a:p>
          <a:p>
            <a:r>
              <a:rPr lang="en-GB" baseline="30000" dirty="0"/>
              <a:t>The test case – </a:t>
            </a:r>
            <a:r>
              <a:rPr lang="en-GB" b="1" baseline="30000" dirty="0"/>
              <a:t>Financial Conduct Authority v Arch Insurance (UK) Limited and others </a:t>
            </a:r>
          </a:p>
          <a:p>
            <a:pPr lvl="1"/>
            <a:r>
              <a:rPr lang="en-GB" sz="2800" baseline="30000" dirty="0"/>
              <a:t>Divisional Court [2020] EWHC 2448 (Comm), [2020] Lloyd’s Rep IR 527</a:t>
            </a:r>
          </a:p>
          <a:p>
            <a:pPr lvl="1"/>
            <a:r>
              <a:rPr lang="en-GB" sz="2800" baseline="30000" dirty="0"/>
              <a:t>Supreme Court [2021] UKSC 1, [2021] AC 649</a:t>
            </a:r>
          </a:p>
        </p:txBody>
      </p:sp>
    </p:spTree>
    <p:extLst>
      <p:ext uri="{BB962C8B-B14F-4D97-AF65-F5344CB8AC3E}">
        <p14:creationId xmlns:p14="http://schemas.microsoft.com/office/powerpoint/2010/main" val="1005603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C46D0-021B-E437-3A31-829B0EF1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Stonegate - Triggers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E7F53-12E9-F142-F912-658823610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Disease = occurrence of Covid within defined vicinity</a:t>
            </a:r>
          </a:p>
          <a:p>
            <a:r>
              <a:rPr lang="en-GB" dirty="0"/>
              <a:t>Enforced closure – whenever premises subject to closure – each premises closed = a trigger – cover until reopened </a:t>
            </a:r>
          </a:p>
          <a:p>
            <a:r>
              <a:rPr lang="en-GB" dirty="0"/>
              <a:t>Prevention of access – trigger each executive action or advice, not x premises</a:t>
            </a:r>
          </a:p>
        </p:txBody>
      </p:sp>
    </p:spTree>
    <p:extLst>
      <p:ext uri="{BB962C8B-B14F-4D97-AF65-F5344CB8AC3E}">
        <p14:creationId xmlns:p14="http://schemas.microsoft.com/office/powerpoint/2010/main" val="2824648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14717-FC0C-955D-90B0-6335AA99E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Stonegate: SBIL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AC005-8795-C754-82E8-98D7BA1AF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SBIL was defined as all BI losses, costs and expenses that arose from or were attributable to or in connection with a single occurrence</a:t>
            </a:r>
          </a:p>
        </p:txBody>
      </p:sp>
    </p:spTree>
    <p:extLst>
      <p:ext uri="{BB962C8B-B14F-4D97-AF65-F5344CB8AC3E}">
        <p14:creationId xmlns:p14="http://schemas.microsoft.com/office/powerpoint/2010/main" val="1442139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F8B7D-C350-FFC6-9D03-DA2231777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Stonegate: Aggregation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768B3-3B54-7BC4-FC53-5148B7191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SBILs – loose causal connection required between “single occurrence” and losses to be aggregated</a:t>
            </a:r>
          </a:p>
          <a:p>
            <a:r>
              <a:rPr lang="en-GB" dirty="0"/>
              <a:t>Decision taken at Cobra meeting 16.3.20 or 1 occurrence per jurisdiction </a:t>
            </a:r>
          </a:p>
          <a:p>
            <a:r>
              <a:rPr lang="en-GB" dirty="0"/>
              <a:t>Instruction on 20.3.20 to close and not reopen or 1 occurrence per jurisdiction</a:t>
            </a:r>
          </a:p>
        </p:txBody>
      </p:sp>
    </p:spTree>
    <p:extLst>
      <p:ext uri="{BB962C8B-B14F-4D97-AF65-F5344CB8AC3E}">
        <p14:creationId xmlns:p14="http://schemas.microsoft.com/office/powerpoint/2010/main" val="272940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E779C-EB81-94C9-F7D5-9F576FD40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Stonegate: Causation &amp; Indemnity Period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A66AB-1C3A-C884-2C92-4181FF6EB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Judge essentially rejected argument that post policy lockdowns and therefore losses caused by occurrences of Covid during the policy</a:t>
            </a:r>
          </a:p>
        </p:txBody>
      </p:sp>
    </p:spTree>
    <p:extLst>
      <p:ext uri="{BB962C8B-B14F-4D97-AF65-F5344CB8AC3E}">
        <p14:creationId xmlns:p14="http://schemas.microsoft.com/office/powerpoint/2010/main" val="1952460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036C3-9602-EF91-AC68-3EC401B9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Stonegate: Government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C45A1-BC48-427B-F129-EEB8AE4FC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Credit to be given for Furlough Payments (because salaries met out of turnover)</a:t>
            </a:r>
          </a:p>
          <a:p>
            <a:r>
              <a:rPr lang="en-GB" dirty="0"/>
              <a:t>Rate Support Grant to be deducted if paid out of turnover </a:t>
            </a:r>
          </a:p>
          <a:p>
            <a:r>
              <a:rPr lang="en-GB" dirty="0"/>
              <a:t>In each case on the basis of construction of policy and as a matter of general law</a:t>
            </a:r>
          </a:p>
        </p:txBody>
      </p:sp>
    </p:spTree>
    <p:extLst>
      <p:ext uri="{BB962C8B-B14F-4D97-AF65-F5344CB8AC3E}">
        <p14:creationId xmlns:p14="http://schemas.microsoft.com/office/powerpoint/2010/main" val="3418110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5C40E-B08C-9002-06B2-B5305FC5E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Greggs: Triggers and their relevance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B7F4F-2ECB-CB67-0F9D-E9183EB9F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 determining whether claim limited, ask:</a:t>
            </a:r>
          </a:p>
          <a:p>
            <a:pPr lvl="1"/>
            <a:r>
              <a:rPr lang="en-GB" dirty="0"/>
              <a:t>Has insured suffered BI?</a:t>
            </a:r>
          </a:p>
          <a:p>
            <a:pPr lvl="1"/>
            <a:r>
              <a:rPr lang="en-GB" dirty="0"/>
              <a:t>If so, was BI caused by ≥1 covered events?</a:t>
            </a:r>
          </a:p>
          <a:p>
            <a:pPr lvl="1"/>
            <a:r>
              <a:rPr lang="en-GB" dirty="0"/>
              <a:t>If so, was BI not caused by ≥1 excluded events?</a:t>
            </a:r>
          </a:p>
          <a:p>
            <a:pPr lvl="1"/>
            <a:r>
              <a:rPr lang="en-GB" dirty="0"/>
              <a:t>If so, insurer liable to indemnify insured for that loss subject to a limit or sub-limit- prior to that stage recovery not limited by number of losses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017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5D3E1-D31A-C15B-1A0B-F101E0CB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Greggs; Aggregation &amp;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F3449-EF91-EE34-9085-F1C624DDB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Single occurrence on 16.3.20 with which measures between 16 and 24.3.20 connected</a:t>
            </a:r>
          </a:p>
          <a:p>
            <a:r>
              <a:rPr lang="en-GB" dirty="0"/>
              <a:t>From May 20, measures differed between jurisdictions – so number of occurrences in each nation = restrictions introduced </a:t>
            </a:r>
          </a:p>
          <a:p>
            <a:r>
              <a:rPr lang="en-GB" dirty="0"/>
              <a:t>Rates paid out of turnover so credit to be given </a:t>
            </a:r>
          </a:p>
        </p:txBody>
      </p:sp>
    </p:spTree>
    <p:extLst>
      <p:ext uri="{BB962C8B-B14F-4D97-AF65-F5344CB8AC3E}">
        <p14:creationId xmlns:p14="http://schemas.microsoft.com/office/powerpoint/2010/main" val="33938214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A0BA5-8CC2-A797-FD9B-A807A3EB0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Various Eateries: Commencement of Indemnity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47A64-AC73-66F3-B16E-B145F2AC1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Indemnity period commenced with interruption or interference resulting from covered event not occurrence itself (if materially before) interruption)</a:t>
            </a:r>
          </a:p>
        </p:txBody>
      </p:sp>
    </p:spTree>
    <p:extLst>
      <p:ext uri="{BB962C8B-B14F-4D97-AF65-F5344CB8AC3E}">
        <p14:creationId xmlns:p14="http://schemas.microsoft.com/office/powerpoint/2010/main" val="19253889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284C7-B13C-2F57-CE8F-524A13A3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Various Eateries: Post Policy Losses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A33F2-6D50-87E2-03D0-6E36C30C4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Disease: not covered post 28.9.20 (policy end)</a:t>
            </a:r>
          </a:p>
          <a:p>
            <a:r>
              <a:rPr lang="en-GB" dirty="0"/>
              <a:t>Enforced Closure – duration of closure provided closure commenced during policy </a:t>
            </a:r>
          </a:p>
          <a:p>
            <a:r>
              <a:rPr lang="en-GB" dirty="0"/>
              <a:t>Prevention of access – duration of prevention provided prevention commenced during policy </a:t>
            </a:r>
          </a:p>
          <a:p>
            <a:r>
              <a:rPr lang="en-GB" dirty="0"/>
              <a:t>In each case until the restriction was removed or changed into a new restriction post policy period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0971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4961-99CB-A740-3EC8-83EFFECA8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793AE-6205-2191-F3A7-C81D658E4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614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1D9E5-5E8E-46C8-AD1F-CD3748C9C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The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C95-FE98-45B8-A5B7-11ADA5FA9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Key Events</a:t>
            </a:r>
          </a:p>
          <a:p>
            <a:r>
              <a:rPr lang="en-GB" dirty="0"/>
              <a:t>Categories of Business </a:t>
            </a:r>
          </a:p>
          <a:p>
            <a:r>
              <a:rPr lang="en-GB" dirty="0"/>
              <a:t>Coverage</a:t>
            </a:r>
          </a:p>
          <a:p>
            <a:pPr lvl="1"/>
            <a:r>
              <a:rPr lang="en-GB" dirty="0"/>
              <a:t>Disease clauses</a:t>
            </a:r>
          </a:p>
          <a:p>
            <a:pPr lvl="1"/>
            <a:r>
              <a:rPr lang="en-GB" dirty="0"/>
              <a:t>Prevention of access and hybrid</a:t>
            </a:r>
          </a:p>
          <a:p>
            <a:r>
              <a:rPr lang="en-GB" dirty="0"/>
              <a:t>Causation </a:t>
            </a:r>
          </a:p>
          <a:p>
            <a:r>
              <a:rPr lang="en-GB" dirty="0"/>
              <a:t>Trends and pre-trigger losses</a:t>
            </a:r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723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17EEF-50A7-4EF5-8622-81F21A216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GB" sz="2400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Key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154CB-12AB-4DF1-BE54-42AF8F232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31.1.20	First outbreak</a:t>
            </a:r>
          </a:p>
          <a:p>
            <a:r>
              <a:rPr lang="en-GB" sz="2400" dirty="0"/>
              <a:t>5/6.3.20	Notifiable disease</a:t>
            </a:r>
          </a:p>
          <a:p>
            <a:r>
              <a:rPr lang="en-GB" sz="2400" dirty="0"/>
              <a:t>11.3.20	Pandemic</a:t>
            </a:r>
          </a:p>
          <a:p>
            <a:r>
              <a:rPr lang="en-GB" sz="2400" dirty="0"/>
              <a:t>21.3.20	Regulations (1)</a:t>
            </a:r>
          </a:p>
          <a:p>
            <a:r>
              <a:rPr lang="en-GB" sz="2400" dirty="0"/>
              <a:t>25.3.20	Coronavirus Act</a:t>
            </a:r>
          </a:p>
          <a:p>
            <a:r>
              <a:rPr lang="en-GB" sz="2400" dirty="0"/>
              <a:t>26.3.20	Regulations (2)</a:t>
            </a:r>
          </a:p>
          <a:p>
            <a:r>
              <a:rPr lang="en-GB" sz="2400" dirty="0"/>
              <a:t>4.7.20	Regulations (2) 		revoked and limited 		restrictions imposed</a:t>
            </a:r>
          </a:p>
        </p:txBody>
      </p:sp>
    </p:spTree>
    <p:extLst>
      <p:ext uri="{BB962C8B-B14F-4D97-AF65-F5344CB8AC3E}">
        <p14:creationId xmlns:p14="http://schemas.microsoft.com/office/powerpoint/2010/main" val="1365949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A545E-55F2-44FD-8DE7-6A708693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Business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1F9E8-6626-4245-8222-7D3BAFF6F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sz="1400" dirty="0"/>
          </a:p>
          <a:p>
            <a:pPr marL="514350" indent="-514350">
              <a:buAutoNum type="arabicPeriod"/>
            </a:pPr>
            <a:r>
              <a:rPr lang="en-GB" sz="2400" dirty="0"/>
              <a:t>Pubs, bars restaurants</a:t>
            </a:r>
          </a:p>
          <a:p>
            <a:pPr marL="514350" indent="-514350">
              <a:buAutoNum type="arabicPeriod"/>
            </a:pPr>
            <a:r>
              <a:rPr lang="en-GB" sz="2400" dirty="0"/>
              <a:t>Cinemas, theatres, nightclubs, indoor gyms, beauty, car showrooms</a:t>
            </a:r>
          </a:p>
          <a:p>
            <a:pPr marL="514350" indent="-514350">
              <a:buAutoNum type="arabicPeriod"/>
            </a:pPr>
            <a:r>
              <a:rPr lang="en-GB" sz="2400" dirty="0"/>
              <a:t>Essential shops</a:t>
            </a:r>
          </a:p>
          <a:p>
            <a:pPr marL="514350" indent="-514350">
              <a:buAutoNum type="arabicPeriod"/>
            </a:pPr>
            <a:r>
              <a:rPr lang="en-GB" sz="2400" dirty="0"/>
              <a:t>Non-essential shops</a:t>
            </a:r>
          </a:p>
          <a:p>
            <a:pPr marL="514350" indent="-514350">
              <a:buAutoNum type="arabicPeriod"/>
            </a:pPr>
            <a:r>
              <a:rPr lang="en-GB" sz="2400" dirty="0"/>
              <a:t>Professional, construction manufacturing </a:t>
            </a:r>
          </a:p>
          <a:p>
            <a:pPr marL="514350" indent="-514350">
              <a:buAutoNum type="arabicPeriod"/>
            </a:pPr>
            <a:r>
              <a:rPr lang="en-GB" sz="2400" dirty="0"/>
              <a:t>Holiday accommodation</a:t>
            </a:r>
          </a:p>
          <a:p>
            <a:pPr marL="514350" indent="-514350">
              <a:buAutoNum type="arabicPeriod"/>
            </a:pPr>
            <a:r>
              <a:rPr lang="en-GB" sz="2400" dirty="0"/>
              <a:t>Places of worship, nurseries, schools</a:t>
            </a:r>
          </a:p>
          <a:p>
            <a:pPr marL="514350" indent="-514350">
              <a:buAutoNum type="arabicPeriod"/>
            </a:pPr>
            <a:endParaRPr lang="en-GB" sz="2000" dirty="0"/>
          </a:p>
          <a:p>
            <a:pPr marL="514350" indent="-514350">
              <a:buAutoNum type="arabicPeriod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79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5E13F-5BB1-4BF0-9DA9-8FF60EBAD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9194"/>
            <a:ext cx="4314825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Coverage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008D9-6CDB-4D02-A622-DDEB5F1AB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Disease – non damage extensions</a:t>
            </a:r>
          </a:p>
          <a:p>
            <a:r>
              <a:rPr lang="en-GB" dirty="0"/>
              <a:t>Hybrid – restrictions and disease</a:t>
            </a:r>
          </a:p>
          <a:p>
            <a:r>
              <a:rPr lang="en-GB" dirty="0"/>
              <a:t>Prevention of access</a:t>
            </a:r>
          </a:p>
        </p:txBody>
      </p:sp>
    </p:spTree>
    <p:extLst>
      <p:ext uri="{BB962C8B-B14F-4D97-AF65-F5344CB8AC3E}">
        <p14:creationId xmlns:p14="http://schemas.microsoft.com/office/powerpoint/2010/main" val="3005386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81318-86F7-4B2B-8317-1A181CAA7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Disease: RSA 3 Wording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A3DE3-89F7-49A0-B04B-CC7311F08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RSA 3</a:t>
            </a:r>
          </a:p>
          <a:p>
            <a:r>
              <a:rPr lang="en-GB" sz="2400" dirty="0">
                <a:ea typeface="Calibri" panose="020F0502020204030204" pitchFamily="34" charset="0"/>
              </a:rPr>
              <a:t>B</a:t>
            </a:r>
            <a:r>
              <a:rPr lang="en-GB" sz="2400" dirty="0">
                <a:effectLst/>
                <a:ea typeface="Calibri" panose="020F0502020204030204" pitchFamily="34" charset="0"/>
              </a:rPr>
              <a:t>usiness interruption or interference during the indemnity period following any occurrence of a notifiable disease at or within a radius of 25 miles of the premises.  </a:t>
            </a:r>
          </a:p>
          <a:p>
            <a:r>
              <a:rPr lang="en-GB" sz="2400" dirty="0">
                <a:effectLst/>
                <a:ea typeface="Calibri" panose="020F0502020204030204" pitchFamily="34" charset="0"/>
              </a:rPr>
              <a:t>Notifiable disease was defined insofar as material as “</a:t>
            </a:r>
            <a:r>
              <a:rPr lang="en-GB" sz="2400" i="1" dirty="0">
                <a:effectLst/>
                <a:ea typeface="Calibri" panose="020F0502020204030204" pitchFamily="34" charset="0"/>
              </a:rPr>
              <a:t>illness sustained by any person resulting from any human infectious or contagious disease an outbreak of which the competent local authority had stipulated should be notified to them”</a:t>
            </a:r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51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C168-8E0A-AE13-1227-E627D997B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Disease: the Peril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38AA3-225F-3810-67CE-0F6B41E71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DC: 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GB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Notifiable Disease of which the individual outbreaks form indivisible parts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GB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provided “</a:t>
            </a:r>
            <a:r>
              <a:rPr lang="en-GB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there is an occurrence within a radius of 25 miles”</a:t>
            </a:r>
          </a:p>
          <a:p>
            <a:r>
              <a:rPr lang="en-GB" sz="2400" dirty="0">
                <a:latin typeface="Times New Roman" panose="02020603050405020304" pitchFamily="18" charset="0"/>
              </a:rPr>
              <a:t>SC: Any case of illness resulting from Covid suffered by any person within the specified radius during the policy period, cover being provided in respect of BI proximately caused thereby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710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ED293-EF1D-435E-8DD7-B0472F188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297" y="379194"/>
            <a:ext cx="4314825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Prevention of Access Wording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09677-C9E8-4A29-BE47-D9350530B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Prevention of access: Arch</a:t>
            </a:r>
          </a:p>
          <a:p>
            <a:pPr lvl="1"/>
            <a:r>
              <a:rPr lang="en-GB" dirty="0"/>
              <a:t>Cover against loss resulting from (1) prevention of access to the insured premises (2) due to actions or advice of a government or local authority (3) due to an emergency which was likely to endanger life or property</a:t>
            </a:r>
          </a:p>
        </p:txBody>
      </p:sp>
    </p:spTree>
    <p:extLst>
      <p:ext uri="{BB962C8B-B14F-4D97-AF65-F5344CB8AC3E}">
        <p14:creationId xmlns:p14="http://schemas.microsoft.com/office/powerpoint/2010/main" val="88720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8BDE9"/>
      </a:accent1>
      <a:accent2>
        <a:srgbClr val="33377B"/>
      </a:accent2>
      <a:accent3>
        <a:srgbClr val="B9B8AE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NGS POWERPOINT TEMPLATE 2018" id="{B50DB149-6D8D-41E7-85E4-2359C6B57791}" vid="{7755A5AA-BA2D-498D-93C4-0645E69B78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578F0FE0C7DC4CA4771EB3F061B06C" ma:contentTypeVersion="5" ma:contentTypeDescription="Create a new document." ma:contentTypeScope="" ma:versionID="2a5e410b1bff33fbcf827a9a73d281a3">
  <xsd:schema xmlns:xsd="http://www.w3.org/2001/XMLSchema" xmlns:xs="http://www.w3.org/2001/XMLSchema" xmlns:p="http://schemas.microsoft.com/office/2006/metadata/properties" xmlns:ns3="ed83b946-43b4-4efc-9456-3efed421482a" targetNamespace="http://schemas.microsoft.com/office/2006/metadata/properties" ma:root="true" ma:fieldsID="4038a89fef7c0229fee273c8e15737b7" ns3:_="">
    <xsd:import namespace="ed83b946-43b4-4efc-9456-3efed42148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83b946-43b4-4efc-9456-3efed42148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d83b946-43b4-4efc-9456-3efed421482a" xsi:nil="true"/>
  </documentManagement>
</p:properties>
</file>

<file path=customXml/itemProps1.xml><?xml version="1.0" encoding="utf-8"?>
<ds:datastoreItem xmlns:ds="http://schemas.openxmlformats.org/officeDocument/2006/customXml" ds:itemID="{9EAA0631-EBAC-4E34-8E92-2A506DA288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83b946-43b4-4efc-9456-3efed42148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3916C0-07C5-4E02-87ED-DD08BA945D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698F9D-A07D-446D-98F1-A874330F6A51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ed83b946-43b4-4efc-9456-3efed421482a"/>
    <ds:schemaRef ds:uri="http://purl.org/dc/terms/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</TotalTime>
  <Words>1333</Words>
  <Application>Microsoft Office PowerPoint</Application>
  <PresentationFormat>On-screen Show (4:3)</PresentationFormat>
  <Paragraphs>126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Office Theme</vt:lpstr>
      <vt:lpstr>Business Interruption and Coronavirus: the Supreme Court Decision in FCA v Arch Insurance and Later Cases</vt:lpstr>
      <vt:lpstr>Introduction </vt:lpstr>
      <vt:lpstr>The Judgment</vt:lpstr>
      <vt:lpstr> Key Facts</vt:lpstr>
      <vt:lpstr>Business Categories</vt:lpstr>
      <vt:lpstr>Coverage</vt:lpstr>
      <vt:lpstr>Disease: RSA 3 Wording</vt:lpstr>
      <vt:lpstr>Disease: the Peril</vt:lpstr>
      <vt:lpstr>Prevention of Access Wording</vt:lpstr>
      <vt:lpstr>Hybrid Wording</vt:lpstr>
      <vt:lpstr>Prevention of Access and Hybrid Issues (1)</vt:lpstr>
      <vt:lpstr>Prevention of Access and Hybrid Issues (2)</vt:lpstr>
      <vt:lpstr>Causation</vt:lpstr>
      <vt:lpstr>Trends and Pre-Trigger Losses</vt:lpstr>
      <vt:lpstr>Recent Cases </vt:lpstr>
      <vt:lpstr>Rockliffe Hall</vt:lpstr>
      <vt:lpstr>Corbin &amp; King: Policy</vt:lpstr>
      <vt:lpstr>Corbin &amp; King: Ratio</vt:lpstr>
      <vt:lpstr>Stonegate: Cover</vt:lpstr>
      <vt:lpstr>Stonegate - Triggers</vt:lpstr>
      <vt:lpstr>Stonegate: SBIL</vt:lpstr>
      <vt:lpstr>Stonegate: Aggregation</vt:lpstr>
      <vt:lpstr>Stonegate: Causation &amp; Indemnity Period </vt:lpstr>
      <vt:lpstr>Stonegate: Government Support</vt:lpstr>
      <vt:lpstr>Greggs: Triggers and their relevance</vt:lpstr>
      <vt:lpstr>Greggs; Aggregation &amp; Support</vt:lpstr>
      <vt:lpstr>Various Eateries: Commencement of Indemnity</vt:lpstr>
      <vt:lpstr>Various Eateries: Post Policy Losses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KINGS POWERPOINT</dc:title>
  <dc:creator>Marketing</dc:creator>
  <cp:lastModifiedBy>Andrew Grantham KC</cp:lastModifiedBy>
  <cp:revision>50</cp:revision>
  <dcterms:created xsi:type="dcterms:W3CDTF">2018-01-17T11:19:08Z</dcterms:created>
  <dcterms:modified xsi:type="dcterms:W3CDTF">2023-06-09T10:40:16Z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0x0101009D578F0FE0C7DC4CA4771EB3F061B06C</vt:lpwstr>
  </property>
</Properties>
</file>