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496" r:id="rId3"/>
    <p:sldId id="483" r:id="rId4"/>
    <p:sldId id="495" r:id="rId5"/>
    <p:sldId id="484" r:id="rId6"/>
    <p:sldId id="498" r:id="rId7"/>
    <p:sldId id="499" r:id="rId8"/>
    <p:sldId id="500" r:id="rId9"/>
    <p:sldId id="5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903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5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E537B-A679-784B-8120-65ABAC6115A9}" type="datetimeFigureOut">
              <a:rPr lang="en-US" smtClean="0"/>
              <a:t>5/10/23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7E0C8-BFC0-8E42-8F18-E5E678C795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7E0C8-BFC0-8E42-8F18-E5E678C795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1F299-D0EC-44EC-ABE1-76D8DCB2708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63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3875"/>
            <a:ext cx="5629275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73550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90368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4B37326E-381C-CB08-6E1B-C82B7CBF4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9"/>
            <a:ext cx="9144000" cy="683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6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8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77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46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7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6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40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46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44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259FFD55-835B-C94F-27B4-9795DBF58D3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9"/>
            <a:ext cx="9144000" cy="68304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457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81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A New Low Cost Regime in the TCC?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S</a:t>
            </a:r>
            <a:r>
              <a:rPr lang="en-GB" b="1" dirty="0">
                <a:latin typeface="+mj-lt"/>
              </a:rPr>
              <a:t>arah Lawrenson CIARB</a:t>
            </a:r>
          </a:p>
          <a:p>
            <a:r>
              <a:rPr lang="en-GB" b="1" dirty="0">
                <a:latin typeface="+mj-lt"/>
              </a:rPr>
              <a:t>slawrenson@kingschambers.com</a:t>
            </a:r>
          </a:p>
        </p:txBody>
      </p:sp>
    </p:spTree>
    <p:extLst>
      <p:ext uri="{BB962C8B-B14F-4D97-AF65-F5344CB8AC3E}">
        <p14:creationId xmlns:p14="http://schemas.microsoft.com/office/powerpoint/2010/main" val="122430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B3FD1-95A5-46A8-984D-F19A04B7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426289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The Sky’s the Limit Transformations Ltd v Dr Mirza [2022]  EWHC 29 (TCC)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E446-ECE9-4D12-BE2A-CCEF819C3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858000" cy="435133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HHJ Stephen Davies sitting in Manchester</a:t>
            </a:r>
          </a:p>
          <a:p>
            <a:r>
              <a:rPr lang="en-GB" dirty="0"/>
              <a:t>Para 6 - </a:t>
            </a:r>
            <a:r>
              <a:rPr lang="en-GB" i="1" dirty="0"/>
              <a:t>”In my view concrete steps to address the challenge of finding a time and cost effective means of fairly resolving domestic property renovation business contract disputes are required.”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669A2-F7C8-0944-806A-33913223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0786A-774A-5849-9C98-B87941E00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762875" cy="4351338"/>
          </a:xfrm>
        </p:spPr>
        <p:txBody>
          <a:bodyPr/>
          <a:lstStyle/>
          <a:p>
            <a:r>
              <a:rPr lang="en-US" dirty="0"/>
              <a:t>Domestic building dispute. Double-story extension</a:t>
            </a:r>
          </a:p>
          <a:p>
            <a:pPr lvl="1"/>
            <a:r>
              <a:rPr lang="en-US" dirty="0"/>
              <a:t>C – contractor</a:t>
            </a:r>
          </a:p>
          <a:p>
            <a:pPr lvl="1"/>
            <a:r>
              <a:rPr lang="en-US" dirty="0"/>
              <a:t>D – homeowner</a:t>
            </a:r>
          </a:p>
          <a:p>
            <a:r>
              <a:rPr lang="en-US" dirty="0"/>
              <a:t>Works being 2016</a:t>
            </a:r>
          </a:p>
          <a:p>
            <a:r>
              <a:rPr lang="en-US" dirty="0"/>
              <a:t>Termination 2017 due to unpaid invoices</a:t>
            </a:r>
          </a:p>
          <a:p>
            <a:r>
              <a:rPr lang="en-US" dirty="0"/>
              <a:t>5-day trial 2022</a:t>
            </a:r>
          </a:p>
          <a:p>
            <a:r>
              <a:rPr lang="en-US" dirty="0"/>
              <a:t>Dispute over final account</a:t>
            </a:r>
          </a:p>
          <a:p>
            <a:r>
              <a:rPr lang="en-US" dirty="0"/>
              <a:t>D found to have paid enough, no CC so simply </a:t>
            </a:r>
            <a:r>
              <a:rPr lang="en-US"/>
              <a:t>case dismissed.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669A2-F7C8-0944-806A-339132230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172200" cy="1325563"/>
          </a:xfrm>
        </p:spPr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0786A-774A-5849-9C98-B87941E00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515225" cy="4351338"/>
          </a:xfrm>
        </p:spPr>
        <p:txBody>
          <a:bodyPr>
            <a:normAutofit/>
          </a:bodyPr>
          <a:lstStyle/>
          <a:p>
            <a:r>
              <a:rPr lang="en-US" dirty="0"/>
              <a:t>Not proportionate </a:t>
            </a:r>
          </a:p>
          <a:p>
            <a:r>
              <a:rPr lang="en-US" dirty="0"/>
              <a:t>Court not dealing with issues in time and cost-efficient matter</a:t>
            </a:r>
          </a:p>
        </p:txBody>
      </p:sp>
    </p:spTree>
    <p:extLst>
      <p:ext uri="{BB962C8B-B14F-4D97-AF65-F5344CB8AC3E}">
        <p14:creationId xmlns:p14="http://schemas.microsoft.com/office/powerpoint/2010/main" val="223012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6E77-201F-1947-8E24-13C180CE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705475" cy="1325563"/>
          </a:xfrm>
        </p:spPr>
        <p:txBody>
          <a:bodyPr/>
          <a:lstStyle/>
          <a:p>
            <a:r>
              <a:rPr lang="en-US" dirty="0"/>
              <a:t>Directions at CCMC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1AC0-28FF-7E4C-A84E-BBA55B08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391400" cy="43513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 per CPR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Disclosure limited to documents relied upon and known adverse documents;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Single joint expert to address both liability and valuation;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Stay for mediation or order for compulsory ENE before another TCC judge;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Witness statements, limited to matters remaining in dispute and limited in length and/or number</a:t>
            </a:r>
          </a:p>
        </p:txBody>
      </p:sp>
    </p:spTree>
    <p:extLst>
      <p:ext uri="{BB962C8B-B14F-4D97-AF65-F5344CB8AC3E}">
        <p14:creationId xmlns:p14="http://schemas.microsoft.com/office/powerpoint/2010/main" val="283345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993A-EAE3-8D42-8D61-A4853CF6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372225" cy="2205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1ABF-49B6-4B47-BEC7-2809D8D7E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98643"/>
            <a:ext cx="8020050" cy="547832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Unique directions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e) trial, which should not normally exceed 1 day in length, at which: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) each party produces detailed written opening submissions in 	advance;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ii) no oral openings;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iii) no more than 1 hour each for XX of witnesses;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iv) SJE to appear remotely and answer questions for no more than 	     1 hour;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v) 1 hour each for oral closing submissions;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f) Judgment (oral or written), which would be a summary.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g) Half a day pre-reading time for Judge, ideally the day before, and the day after the trial to produce written judgement or given oral judgment in the afternoon.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3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6E77-201F-1947-8E24-13C180CE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705475" cy="1325563"/>
          </a:xfrm>
        </p:spPr>
        <p:txBody>
          <a:bodyPr/>
          <a:lstStyle/>
          <a:p>
            <a:r>
              <a:rPr lang="en-US" dirty="0"/>
              <a:t>Costs at CCMC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1AC0-28FF-7E4C-A84E-BBA55B08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391400" cy="43513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Approved costs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Should not exceed £25,000 per party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£2,500 disclosure;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£5,000 for expert;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£5,000 for mediation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£2,500 for witness statements;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£10,000 for trial prep, trial and post-judgment matters.</a:t>
            </a:r>
          </a:p>
        </p:txBody>
      </p:sp>
    </p:spTree>
    <p:extLst>
      <p:ext uri="{BB962C8B-B14F-4D97-AF65-F5344CB8AC3E}">
        <p14:creationId xmlns:p14="http://schemas.microsoft.com/office/powerpoint/2010/main" val="121376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6E77-201F-1947-8E24-13C180CE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705475" cy="1325563"/>
          </a:xfrm>
        </p:spPr>
        <p:txBody>
          <a:bodyPr/>
          <a:lstStyle/>
          <a:p>
            <a:r>
              <a:rPr lang="en-US" dirty="0"/>
              <a:t>Judge’s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1AC0-28FF-7E4C-A84E-BBA55B08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3914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Para 9 – </a:t>
            </a:r>
            <a:r>
              <a:rPr lang="en-US" i="1" dirty="0">
                <a:solidFill>
                  <a:schemeClr val="tx1"/>
                </a:solidFill>
              </a:rPr>
              <a:t>“I am not suggesting that an order for directions along the above lines would be appropriate in every case or that it would be a panacea in every case. In particular, it would not address the problem of disproportionate costs being incurred pre-action…</a:t>
            </a:r>
          </a:p>
          <a:p>
            <a:r>
              <a:rPr lang="en-US" i="1" dirty="0">
                <a:solidFill>
                  <a:schemeClr val="tx1"/>
                </a:solidFill>
              </a:rPr>
              <a:t>However, it would at least allow the parties a better chance to settle with the benefit of independent expert opinion before being plunged into trial. It would also provide a better chance to avoid a financial disaster if the case had to go to trial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6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1EE1-9DA7-658A-7FF4-B049527A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8A319-1C06-17D4-76BC-6D360049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2063"/>
            <a:ext cx="8001642" cy="5724900"/>
          </a:xfrm>
        </p:spPr>
        <p:txBody>
          <a:bodyPr/>
          <a:lstStyle/>
          <a:p>
            <a:r>
              <a:rPr lang="en-US" i="1" dirty="0"/>
              <a:t>Most importantly, it would be fair since, based again on my experience of such cases, it is unlikely that a more intensive, and thus more lengthy and expensive, trial proceeds would produce a result significantly different to the result produced through this procedure.</a:t>
            </a:r>
          </a:p>
          <a:p>
            <a:r>
              <a:rPr lang="en-US" i="1" dirty="0"/>
              <a:t>In particular, if a party or witness is thoroughly unreliable or dishonest, that will usually become apparent within a fairly short time, measured in minutes rather than hours…and more often than not, such finding are unlikely and cases more often turn on contemporaneous documents and expert evidence.</a:t>
            </a:r>
          </a:p>
        </p:txBody>
      </p:sp>
    </p:spTree>
    <p:extLst>
      <p:ext uri="{BB962C8B-B14F-4D97-AF65-F5344CB8AC3E}">
        <p14:creationId xmlns:p14="http://schemas.microsoft.com/office/powerpoint/2010/main" val="404880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8BDE9"/>
      </a:accent1>
      <a:accent2>
        <a:srgbClr val="33377B"/>
      </a:accent2>
      <a:accent3>
        <a:srgbClr val="B9B8AE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NGS POWERPOINT TEMPLATE 2018" id="{B50DB149-6D8D-41E7-85E4-2359C6B57791}" vid="{7755A5AA-BA2D-498D-93C4-0645E69B78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565</Words>
  <Application>Microsoft Macintosh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 New Low Cost Regime in the TCC?</vt:lpstr>
      <vt:lpstr>The Sky’s the Limit Transformations Ltd v Dr Mirza [2022]  EWHC 29 (TCC)</vt:lpstr>
      <vt:lpstr>Basic Case</vt:lpstr>
      <vt:lpstr>Costs</vt:lpstr>
      <vt:lpstr>Directions at CCMC</vt:lpstr>
      <vt:lpstr>PowerPoint Presentation</vt:lpstr>
      <vt:lpstr>Costs at CCMC</vt:lpstr>
      <vt:lpstr>Judge’s thoughts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KINGS POWERPOINT</dc:title>
  <dc:creator>Marketing</dc:creator>
  <cp:lastModifiedBy>Sarah Lawrenson</cp:lastModifiedBy>
  <cp:revision>21</cp:revision>
  <dcterms:created xsi:type="dcterms:W3CDTF">2018-01-17T11:19:08Z</dcterms:created>
  <dcterms:modified xsi:type="dcterms:W3CDTF">2023-05-10T10:04:52Z</dcterms:modified>
</cp:coreProperties>
</file>